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9" r:id="rId2"/>
    <p:sldId id="270" r:id="rId3"/>
    <p:sldId id="272" r:id="rId4"/>
    <p:sldId id="6373" r:id="rId5"/>
    <p:sldId id="6849" r:id="rId6"/>
    <p:sldId id="6850" r:id="rId7"/>
    <p:sldId id="6852" r:id="rId8"/>
    <p:sldId id="6847" r:id="rId9"/>
    <p:sldId id="6844" r:id="rId10"/>
    <p:sldId id="6837" r:id="rId11"/>
    <p:sldId id="6845" r:id="rId12"/>
    <p:sldId id="6846" r:id="rId13"/>
    <p:sldId id="6854" r:id="rId14"/>
    <p:sldId id="6838" r:id="rId15"/>
    <p:sldId id="6856" r:id="rId16"/>
    <p:sldId id="6857" r:id="rId17"/>
    <p:sldId id="6858" r:id="rId18"/>
    <p:sldId id="6859" r:id="rId19"/>
    <p:sldId id="6860" r:id="rId20"/>
    <p:sldId id="6861" r:id="rId21"/>
    <p:sldId id="6839" r:id="rId22"/>
    <p:sldId id="6862" r:id="rId23"/>
    <p:sldId id="6863" r:id="rId24"/>
    <p:sldId id="6864" r:id="rId25"/>
    <p:sldId id="6866" r:id="rId26"/>
    <p:sldId id="6865" r:id="rId27"/>
    <p:sldId id="6841" r:id="rId28"/>
    <p:sldId id="6867" r:id="rId29"/>
    <p:sldId id="6868" r:id="rId30"/>
    <p:sldId id="6842" r:id="rId31"/>
    <p:sldId id="6869" r:id="rId32"/>
    <p:sldId id="6870" r:id="rId33"/>
    <p:sldId id="6871" r:id="rId34"/>
    <p:sldId id="6843" r:id="rId35"/>
    <p:sldId id="6872" r:id="rId36"/>
    <p:sldId id="6873" r:id="rId37"/>
    <p:sldId id="6874" r:id="rId38"/>
    <p:sldId id="6875" r:id="rId39"/>
    <p:sldId id="6876" r:id="rId40"/>
    <p:sldId id="6877" r:id="rId41"/>
    <p:sldId id="2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7DA"/>
    <a:srgbClr val="751DDB"/>
    <a:srgbClr val="694D9F"/>
    <a:srgbClr val="F2F2F2"/>
    <a:srgbClr val="663695"/>
    <a:srgbClr val="0D8FC8"/>
    <a:srgbClr val="FDFDFD"/>
    <a:srgbClr val="4472C4"/>
    <a:srgbClr val="231F1F"/>
    <a:srgbClr val="F2B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6"/>
    <p:restoredTop sz="80353" autoAdjust="0"/>
  </p:normalViewPr>
  <p:slideViewPr>
    <p:cSldViewPr snapToGrid="0" snapToObjects="1">
      <p:cViewPr varScale="1">
        <p:scale>
          <a:sx n="64" d="100"/>
          <a:sy n="64" d="100"/>
        </p:scale>
        <p:origin x="173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09" d="100"/>
          <a:sy n="109" d="100"/>
        </p:scale>
        <p:origin x="40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F8F08-B2E2-404E-A9A1-85D4A4DBE0E8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B7E0F2-DCEB-4B77-8685-1255DD5F9FDC}">
      <dgm:prSet phldrT="[Text]"/>
      <dgm:spPr/>
      <dgm:t>
        <a:bodyPr/>
        <a:lstStyle/>
        <a:p>
          <a:r>
            <a:rPr lang="en-US" dirty="0"/>
            <a:t>REACH Center</a:t>
          </a:r>
        </a:p>
      </dgm:t>
    </dgm:pt>
    <dgm:pt modelId="{865B0DAB-69A3-465E-9B8E-EA22E9C35B29}" type="parTrans" cxnId="{0277DA1B-02FC-44E6-BAA5-4B23214CF38A}">
      <dgm:prSet/>
      <dgm:spPr/>
      <dgm:t>
        <a:bodyPr/>
        <a:lstStyle/>
        <a:p>
          <a:endParaRPr lang="en-US"/>
        </a:p>
      </dgm:t>
    </dgm:pt>
    <dgm:pt modelId="{16684A7E-5940-4F33-B29C-C11E299996DC}" type="sibTrans" cxnId="{0277DA1B-02FC-44E6-BAA5-4B23214CF38A}">
      <dgm:prSet/>
      <dgm:spPr/>
      <dgm:t>
        <a:bodyPr/>
        <a:lstStyle/>
        <a:p>
          <a:endParaRPr lang="en-US"/>
        </a:p>
      </dgm:t>
    </dgm:pt>
    <dgm:pt modelId="{936206EC-5FCD-4455-AF6C-08449C9C9A7A}">
      <dgm:prSet phldrT="[Text]"/>
      <dgm:spPr/>
      <dgm:t>
        <a:bodyPr/>
        <a:lstStyle/>
        <a:p>
          <a:r>
            <a:rPr lang="en-US" dirty="0"/>
            <a:t>Clinical School A</a:t>
          </a:r>
        </a:p>
      </dgm:t>
    </dgm:pt>
    <dgm:pt modelId="{1AA1AB77-A097-40C4-A9B6-6550DE09A0FE}" type="parTrans" cxnId="{6AD54AEA-07C0-47AA-BCD2-E88B8A6FF62E}">
      <dgm:prSet/>
      <dgm:spPr/>
      <dgm:t>
        <a:bodyPr/>
        <a:lstStyle/>
        <a:p>
          <a:endParaRPr lang="en-US"/>
        </a:p>
      </dgm:t>
    </dgm:pt>
    <dgm:pt modelId="{1B371E35-730C-4458-B849-F3F649CD9C51}" type="sibTrans" cxnId="{6AD54AEA-07C0-47AA-BCD2-E88B8A6FF62E}">
      <dgm:prSet/>
      <dgm:spPr/>
      <dgm:t>
        <a:bodyPr/>
        <a:lstStyle/>
        <a:p>
          <a:endParaRPr lang="en-US"/>
        </a:p>
      </dgm:t>
    </dgm:pt>
    <dgm:pt modelId="{CDE44DC0-74F9-47DD-A182-2E5672EF1FBD}">
      <dgm:prSet phldrT="[Text]"/>
      <dgm:spPr/>
      <dgm:t>
        <a:bodyPr/>
        <a:lstStyle/>
        <a:p>
          <a:r>
            <a:rPr lang="en-US" dirty="0"/>
            <a:t>Clinical School B</a:t>
          </a:r>
        </a:p>
      </dgm:t>
    </dgm:pt>
    <dgm:pt modelId="{B28A854E-2978-48A6-A593-8D63999F7588}" type="parTrans" cxnId="{8D9F2075-EE5C-4B9D-A383-2FA173A3334F}">
      <dgm:prSet/>
      <dgm:spPr/>
      <dgm:t>
        <a:bodyPr/>
        <a:lstStyle/>
        <a:p>
          <a:endParaRPr lang="en-US"/>
        </a:p>
      </dgm:t>
    </dgm:pt>
    <dgm:pt modelId="{006158A9-39A6-473A-9E07-72B80B7B2AC1}" type="sibTrans" cxnId="{8D9F2075-EE5C-4B9D-A383-2FA173A3334F}">
      <dgm:prSet/>
      <dgm:spPr/>
      <dgm:t>
        <a:bodyPr/>
        <a:lstStyle/>
        <a:p>
          <a:endParaRPr lang="en-US"/>
        </a:p>
      </dgm:t>
    </dgm:pt>
    <dgm:pt modelId="{11FB9525-6F09-4CEB-A972-59ABE96DB571}">
      <dgm:prSet phldrT="[Text]"/>
      <dgm:spPr/>
      <dgm:t>
        <a:bodyPr/>
        <a:lstStyle/>
        <a:p>
          <a:r>
            <a:rPr lang="en-US" dirty="0"/>
            <a:t>Clinical School C</a:t>
          </a:r>
        </a:p>
      </dgm:t>
    </dgm:pt>
    <dgm:pt modelId="{37AE57ED-1A59-4277-BB1A-12F9D6F6CC60}" type="parTrans" cxnId="{AF437632-2443-4F21-8EF0-237146D2EB1E}">
      <dgm:prSet/>
      <dgm:spPr/>
      <dgm:t>
        <a:bodyPr/>
        <a:lstStyle/>
        <a:p>
          <a:endParaRPr lang="en-US"/>
        </a:p>
      </dgm:t>
    </dgm:pt>
    <dgm:pt modelId="{C8D9DAC0-EFBD-478A-A50E-B4C2CFAB852A}" type="sibTrans" cxnId="{AF437632-2443-4F21-8EF0-237146D2EB1E}">
      <dgm:prSet/>
      <dgm:spPr/>
      <dgm:t>
        <a:bodyPr/>
        <a:lstStyle/>
        <a:p>
          <a:endParaRPr lang="en-US"/>
        </a:p>
      </dgm:t>
    </dgm:pt>
    <dgm:pt modelId="{85370A7E-D8C3-42D7-90C8-C880EF62D041}">
      <dgm:prSet phldrT="[Text]"/>
      <dgm:spPr/>
      <dgm:t>
        <a:bodyPr/>
        <a:lstStyle/>
        <a:p>
          <a:r>
            <a:rPr lang="en-US" dirty="0"/>
            <a:t>Plans to Expand!</a:t>
          </a:r>
        </a:p>
      </dgm:t>
    </dgm:pt>
    <dgm:pt modelId="{515C6927-BF61-49F7-AECB-887020110A8D}" type="parTrans" cxnId="{BD36DC73-64AF-4675-90F2-1A50BBC093EF}">
      <dgm:prSet/>
      <dgm:spPr/>
      <dgm:t>
        <a:bodyPr/>
        <a:lstStyle/>
        <a:p>
          <a:endParaRPr lang="en-US"/>
        </a:p>
      </dgm:t>
    </dgm:pt>
    <dgm:pt modelId="{D4735B79-C3B5-44DF-8BB7-73D12CF38ACF}" type="sibTrans" cxnId="{BD36DC73-64AF-4675-90F2-1A50BBC093EF}">
      <dgm:prSet/>
      <dgm:spPr/>
      <dgm:t>
        <a:bodyPr/>
        <a:lstStyle/>
        <a:p>
          <a:endParaRPr lang="en-US"/>
        </a:p>
      </dgm:t>
    </dgm:pt>
    <dgm:pt modelId="{61CCD7FB-3B4A-4726-93A4-9D2F8659B42D}" type="pres">
      <dgm:prSet presAssocID="{40FF8F08-B2E2-404E-A9A1-85D4A4DBE0E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5CFE2C-7D18-4FBD-A133-C5795C85FC20}" type="pres">
      <dgm:prSet presAssocID="{11B7E0F2-DCEB-4B77-8685-1255DD5F9FDC}" presName="centerShape" presStyleLbl="node0" presStyleIdx="0" presStyleCnt="1"/>
      <dgm:spPr/>
    </dgm:pt>
    <dgm:pt modelId="{DBB8B7EF-FCEF-41BC-9018-628494661ECB}" type="pres">
      <dgm:prSet presAssocID="{936206EC-5FCD-4455-AF6C-08449C9C9A7A}" presName="node" presStyleLbl="node1" presStyleIdx="0" presStyleCnt="4">
        <dgm:presLayoutVars>
          <dgm:bulletEnabled val="1"/>
        </dgm:presLayoutVars>
      </dgm:prSet>
      <dgm:spPr/>
    </dgm:pt>
    <dgm:pt modelId="{E4D0535D-9C50-4DDA-A8F2-2CF2F39C11ED}" type="pres">
      <dgm:prSet presAssocID="{936206EC-5FCD-4455-AF6C-08449C9C9A7A}" presName="dummy" presStyleCnt="0"/>
      <dgm:spPr/>
    </dgm:pt>
    <dgm:pt modelId="{B8DE4024-ADE5-4076-9E90-8EECB6E77897}" type="pres">
      <dgm:prSet presAssocID="{1B371E35-730C-4458-B849-F3F649CD9C51}" presName="sibTrans" presStyleLbl="sibTrans2D1" presStyleIdx="0" presStyleCnt="4"/>
      <dgm:spPr/>
    </dgm:pt>
    <dgm:pt modelId="{948BD727-3BF1-4141-8059-A4C144690380}" type="pres">
      <dgm:prSet presAssocID="{CDE44DC0-74F9-47DD-A182-2E5672EF1FBD}" presName="node" presStyleLbl="node1" presStyleIdx="1" presStyleCnt="4">
        <dgm:presLayoutVars>
          <dgm:bulletEnabled val="1"/>
        </dgm:presLayoutVars>
      </dgm:prSet>
      <dgm:spPr/>
    </dgm:pt>
    <dgm:pt modelId="{20B381C5-A9E2-4E46-9051-85707C353712}" type="pres">
      <dgm:prSet presAssocID="{CDE44DC0-74F9-47DD-A182-2E5672EF1FBD}" presName="dummy" presStyleCnt="0"/>
      <dgm:spPr/>
    </dgm:pt>
    <dgm:pt modelId="{EB3E17E9-06E9-4AD7-A71C-627EB82A47D4}" type="pres">
      <dgm:prSet presAssocID="{006158A9-39A6-473A-9E07-72B80B7B2AC1}" presName="sibTrans" presStyleLbl="sibTrans2D1" presStyleIdx="1" presStyleCnt="4"/>
      <dgm:spPr/>
    </dgm:pt>
    <dgm:pt modelId="{E56CA4F8-43C1-444F-87B6-2CB901388345}" type="pres">
      <dgm:prSet presAssocID="{11FB9525-6F09-4CEB-A972-59ABE96DB571}" presName="node" presStyleLbl="node1" presStyleIdx="2" presStyleCnt="4">
        <dgm:presLayoutVars>
          <dgm:bulletEnabled val="1"/>
        </dgm:presLayoutVars>
      </dgm:prSet>
      <dgm:spPr/>
    </dgm:pt>
    <dgm:pt modelId="{712E418D-C3F3-4C38-9072-8F2D0826BC2A}" type="pres">
      <dgm:prSet presAssocID="{11FB9525-6F09-4CEB-A972-59ABE96DB571}" presName="dummy" presStyleCnt="0"/>
      <dgm:spPr/>
    </dgm:pt>
    <dgm:pt modelId="{15CEF792-9378-4E7C-982D-9AE335B2F608}" type="pres">
      <dgm:prSet presAssocID="{C8D9DAC0-EFBD-478A-A50E-B4C2CFAB852A}" presName="sibTrans" presStyleLbl="sibTrans2D1" presStyleIdx="2" presStyleCnt="4"/>
      <dgm:spPr/>
    </dgm:pt>
    <dgm:pt modelId="{92B764E3-2EF1-47B9-B8D9-3DDA20B57FC9}" type="pres">
      <dgm:prSet presAssocID="{85370A7E-D8C3-42D7-90C8-C880EF62D041}" presName="node" presStyleLbl="node1" presStyleIdx="3" presStyleCnt="4">
        <dgm:presLayoutVars>
          <dgm:bulletEnabled val="1"/>
        </dgm:presLayoutVars>
      </dgm:prSet>
      <dgm:spPr/>
    </dgm:pt>
    <dgm:pt modelId="{2116A987-CB88-4A1A-82D0-F981316DCAD8}" type="pres">
      <dgm:prSet presAssocID="{85370A7E-D8C3-42D7-90C8-C880EF62D041}" presName="dummy" presStyleCnt="0"/>
      <dgm:spPr/>
    </dgm:pt>
    <dgm:pt modelId="{FF5AFC4C-D5DF-429A-814A-4BF162F306B2}" type="pres">
      <dgm:prSet presAssocID="{D4735B79-C3B5-44DF-8BB7-73D12CF38ACF}" presName="sibTrans" presStyleLbl="sibTrans2D1" presStyleIdx="3" presStyleCnt="4"/>
      <dgm:spPr/>
    </dgm:pt>
  </dgm:ptLst>
  <dgm:cxnLst>
    <dgm:cxn modelId="{EA2AE301-EF42-42BD-A694-0F1314EFB4B0}" type="presOf" srcId="{40FF8F08-B2E2-404E-A9A1-85D4A4DBE0E8}" destId="{61CCD7FB-3B4A-4726-93A4-9D2F8659B42D}" srcOrd="0" destOrd="0" presId="urn:microsoft.com/office/officeart/2005/8/layout/radial6"/>
    <dgm:cxn modelId="{F189E318-40BC-43E2-82C0-22184C4C8906}" type="presOf" srcId="{936206EC-5FCD-4455-AF6C-08449C9C9A7A}" destId="{DBB8B7EF-FCEF-41BC-9018-628494661ECB}" srcOrd="0" destOrd="0" presId="urn:microsoft.com/office/officeart/2005/8/layout/radial6"/>
    <dgm:cxn modelId="{0277DA1B-02FC-44E6-BAA5-4B23214CF38A}" srcId="{40FF8F08-B2E2-404E-A9A1-85D4A4DBE0E8}" destId="{11B7E0F2-DCEB-4B77-8685-1255DD5F9FDC}" srcOrd="0" destOrd="0" parTransId="{865B0DAB-69A3-465E-9B8E-EA22E9C35B29}" sibTransId="{16684A7E-5940-4F33-B29C-C11E299996DC}"/>
    <dgm:cxn modelId="{9FAA7825-DA17-4C09-B466-63B03E2935E1}" type="presOf" srcId="{006158A9-39A6-473A-9E07-72B80B7B2AC1}" destId="{EB3E17E9-06E9-4AD7-A71C-627EB82A47D4}" srcOrd="0" destOrd="0" presId="urn:microsoft.com/office/officeart/2005/8/layout/radial6"/>
    <dgm:cxn modelId="{AF437632-2443-4F21-8EF0-237146D2EB1E}" srcId="{11B7E0F2-DCEB-4B77-8685-1255DD5F9FDC}" destId="{11FB9525-6F09-4CEB-A972-59ABE96DB571}" srcOrd="2" destOrd="0" parTransId="{37AE57ED-1A59-4277-BB1A-12F9D6F6CC60}" sibTransId="{C8D9DAC0-EFBD-478A-A50E-B4C2CFAB852A}"/>
    <dgm:cxn modelId="{00DD5B48-5B44-4988-8141-B5ADF5BF3500}" type="presOf" srcId="{1B371E35-730C-4458-B849-F3F649CD9C51}" destId="{B8DE4024-ADE5-4076-9E90-8EECB6E77897}" srcOrd="0" destOrd="0" presId="urn:microsoft.com/office/officeart/2005/8/layout/radial6"/>
    <dgm:cxn modelId="{4B01C470-5340-4008-B3D3-2E5EDACE9185}" type="presOf" srcId="{CDE44DC0-74F9-47DD-A182-2E5672EF1FBD}" destId="{948BD727-3BF1-4141-8059-A4C144690380}" srcOrd="0" destOrd="0" presId="urn:microsoft.com/office/officeart/2005/8/layout/radial6"/>
    <dgm:cxn modelId="{BD36DC73-64AF-4675-90F2-1A50BBC093EF}" srcId="{11B7E0F2-DCEB-4B77-8685-1255DD5F9FDC}" destId="{85370A7E-D8C3-42D7-90C8-C880EF62D041}" srcOrd="3" destOrd="0" parTransId="{515C6927-BF61-49F7-AECB-887020110A8D}" sibTransId="{D4735B79-C3B5-44DF-8BB7-73D12CF38ACF}"/>
    <dgm:cxn modelId="{8D9F2075-EE5C-4B9D-A383-2FA173A3334F}" srcId="{11B7E0F2-DCEB-4B77-8685-1255DD5F9FDC}" destId="{CDE44DC0-74F9-47DD-A182-2E5672EF1FBD}" srcOrd="1" destOrd="0" parTransId="{B28A854E-2978-48A6-A593-8D63999F7588}" sibTransId="{006158A9-39A6-473A-9E07-72B80B7B2AC1}"/>
    <dgm:cxn modelId="{DF38E1A6-D2C0-4ECC-8D3C-F879290772B6}" type="presOf" srcId="{D4735B79-C3B5-44DF-8BB7-73D12CF38ACF}" destId="{FF5AFC4C-D5DF-429A-814A-4BF162F306B2}" srcOrd="0" destOrd="0" presId="urn:microsoft.com/office/officeart/2005/8/layout/radial6"/>
    <dgm:cxn modelId="{092F4CBE-4E81-4EB1-841C-9A586DC4FE95}" type="presOf" srcId="{11B7E0F2-DCEB-4B77-8685-1255DD5F9FDC}" destId="{BB5CFE2C-7D18-4FBD-A133-C5795C85FC20}" srcOrd="0" destOrd="0" presId="urn:microsoft.com/office/officeart/2005/8/layout/radial6"/>
    <dgm:cxn modelId="{7A30ACC5-5AE9-4ABC-B612-58F81D9D872B}" type="presOf" srcId="{85370A7E-D8C3-42D7-90C8-C880EF62D041}" destId="{92B764E3-2EF1-47B9-B8D9-3DDA20B57FC9}" srcOrd="0" destOrd="0" presId="urn:microsoft.com/office/officeart/2005/8/layout/radial6"/>
    <dgm:cxn modelId="{6AD54AEA-07C0-47AA-BCD2-E88B8A6FF62E}" srcId="{11B7E0F2-DCEB-4B77-8685-1255DD5F9FDC}" destId="{936206EC-5FCD-4455-AF6C-08449C9C9A7A}" srcOrd="0" destOrd="0" parTransId="{1AA1AB77-A097-40C4-A9B6-6550DE09A0FE}" sibTransId="{1B371E35-730C-4458-B849-F3F649CD9C51}"/>
    <dgm:cxn modelId="{B8F4A3EB-5193-4471-9484-A02169C1DE51}" type="presOf" srcId="{C8D9DAC0-EFBD-478A-A50E-B4C2CFAB852A}" destId="{15CEF792-9378-4E7C-982D-9AE335B2F608}" srcOrd="0" destOrd="0" presId="urn:microsoft.com/office/officeart/2005/8/layout/radial6"/>
    <dgm:cxn modelId="{EB5F2CEC-C775-4D23-8188-9AFB54426FFE}" type="presOf" srcId="{11FB9525-6F09-4CEB-A972-59ABE96DB571}" destId="{E56CA4F8-43C1-444F-87B6-2CB901388345}" srcOrd="0" destOrd="0" presId="urn:microsoft.com/office/officeart/2005/8/layout/radial6"/>
    <dgm:cxn modelId="{A4F27662-2889-4117-B5F7-CEBF47FDD7F8}" type="presParOf" srcId="{61CCD7FB-3B4A-4726-93A4-9D2F8659B42D}" destId="{BB5CFE2C-7D18-4FBD-A133-C5795C85FC20}" srcOrd="0" destOrd="0" presId="urn:microsoft.com/office/officeart/2005/8/layout/radial6"/>
    <dgm:cxn modelId="{E1D88668-988C-4E76-BFD6-5708A9FA78BE}" type="presParOf" srcId="{61CCD7FB-3B4A-4726-93A4-9D2F8659B42D}" destId="{DBB8B7EF-FCEF-41BC-9018-628494661ECB}" srcOrd="1" destOrd="0" presId="urn:microsoft.com/office/officeart/2005/8/layout/radial6"/>
    <dgm:cxn modelId="{8DFBFD24-1B51-4736-AB00-D9CC5946616A}" type="presParOf" srcId="{61CCD7FB-3B4A-4726-93A4-9D2F8659B42D}" destId="{E4D0535D-9C50-4DDA-A8F2-2CF2F39C11ED}" srcOrd="2" destOrd="0" presId="urn:microsoft.com/office/officeart/2005/8/layout/radial6"/>
    <dgm:cxn modelId="{48B1042D-AD25-40B4-BE9F-DE29CD41C07D}" type="presParOf" srcId="{61CCD7FB-3B4A-4726-93A4-9D2F8659B42D}" destId="{B8DE4024-ADE5-4076-9E90-8EECB6E77897}" srcOrd="3" destOrd="0" presId="urn:microsoft.com/office/officeart/2005/8/layout/radial6"/>
    <dgm:cxn modelId="{BF2A1979-C7E2-44BA-ABAB-B198DB0E10B5}" type="presParOf" srcId="{61CCD7FB-3B4A-4726-93A4-9D2F8659B42D}" destId="{948BD727-3BF1-4141-8059-A4C144690380}" srcOrd="4" destOrd="0" presId="urn:microsoft.com/office/officeart/2005/8/layout/radial6"/>
    <dgm:cxn modelId="{12C8374F-5E60-48B4-AF30-7A4EF8C86522}" type="presParOf" srcId="{61CCD7FB-3B4A-4726-93A4-9D2F8659B42D}" destId="{20B381C5-A9E2-4E46-9051-85707C353712}" srcOrd="5" destOrd="0" presId="urn:microsoft.com/office/officeart/2005/8/layout/radial6"/>
    <dgm:cxn modelId="{EC4A35EA-5386-4AF3-855B-8B20AB70EAE8}" type="presParOf" srcId="{61CCD7FB-3B4A-4726-93A4-9D2F8659B42D}" destId="{EB3E17E9-06E9-4AD7-A71C-627EB82A47D4}" srcOrd="6" destOrd="0" presId="urn:microsoft.com/office/officeart/2005/8/layout/radial6"/>
    <dgm:cxn modelId="{A6DEDBD5-6114-4FE6-B551-65E4BC57BE13}" type="presParOf" srcId="{61CCD7FB-3B4A-4726-93A4-9D2F8659B42D}" destId="{E56CA4F8-43C1-444F-87B6-2CB901388345}" srcOrd="7" destOrd="0" presId="urn:microsoft.com/office/officeart/2005/8/layout/radial6"/>
    <dgm:cxn modelId="{B6D46603-3E78-4533-9165-ED5707202973}" type="presParOf" srcId="{61CCD7FB-3B4A-4726-93A4-9D2F8659B42D}" destId="{712E418D-C3F3-4C38-9072-8F2D0826BC2A}" srcOrd="8" destOrd="0" presId="urn:microsoft.com/office/officeart/2005/8/layout/radial6"/>
    <dgm:cxn modelId="{5BCD6C3E-CF82-425D-8E8E-1BF065C9B5FD}" type="presParOf" srcId="{61CCD7FB-3B4A-4726-93A4-9D2F8659B42D}" destId="{15CEF792-9378-4E7C-982D-9AE335B2F608}" srcOrd="9" destOrd="0" presId="urn:microsoft.com/office/officeart/2005/8/layout/radial6"/>
    <dgm:cxn modelId="{04542BC3-4488-4424-9A10-B80776F7D59A}" type="presParOf" srcId="{61CCD7FB-3B4A-4726-93A4-9D2F8659B42D}" destId="{92B764E3-2EF1-47B9-B8D9-3DDA20B57FC9}" srcOrd="10" destOrd="0" presId="urn:microsoft.com/office/officeart/2005/8/layout/radial6"/>
    <dgm:cxn modelId="{B5330ED4-16A4-4B42-AD9B-64F0291D011D}" type="presParOf" srcId="{61CCD7FB-3B4A-4726-93A4-9D2F8659B42D}" destId="{2116A987-CB88-4A1A-82D0-F981316DCAD8}" srcOrd="11" destOrd="0" presId="urn:microsoft.com/office/officeart/2005/8/layout/radial6"/>
    <dgm:cxn modelId="{C4A1FE3C-ECA6-4C77-9626-30A11622AD93}" type="presParOf" srcId="{61CCD7FB-3B4A-4726-93A4-9D2F8659B42D}" destId="{FF5AFC4C-D5DF-429A-814A-4BF162F306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AFC4C-D5DF-429A-814A-4BF162F306B2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EF792-9378-4E7C-982D-9AE335B2F608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E17E9-06E9-4AD7-A71C-627EB82A47D4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E4024-ADE5-4076-9E90-8EECB6E77897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CFE2C-7D18-4FBD-A133-C5795C85FC20}">
      <dsp:nvSpPr>
        <dsp:cNvPr id="0" name=""/>
        <dsp:cNvSpPr/>
      </dsp:nvSpPr>
      <dsp:spPr>
        <a:xfrm>
          <a:off x="2239339" y="1562477"/>
          <a:ext cx="1714659" cy="1714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REACH Center</a:t>
          </a:r>
        </a:p>
      </dsp:txBody>
      <dsp:txXfrm>
        <a:off x="2490445" y="1813583"/>
        <a:ext cx="1212447" cy="1212447"/>
      </dsp:txXfrm>
    </dsp:sp>
    <dsp:sp modelId="{DBB8B7EF-FCEF-41BC-9018-628494661ECB}">
      <dsp:nvSpPr>
        <dsp:cNvPr id="0" name=""/>
        <dsp:cNvSpPr/>
      </dsp:nvSpPr>
      <dsp:spPr>
        <a:xfrm>
          <a:off x="2496538" y="1484"/>
          <a:ext cx="1200261" cy="12002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 School A</a:t>
          </a:r>
        </a:p>
      </dsp:txBody>
      <dsp:txXfrm>
        <a:off x="2672312" y="177258"/>
        <a:ext cx="848713" cy="848713"/>
      </dsp:txXfrm>
    </dsp:sp>
    <dsp:sp modelId="{948BD727-3BF1-4141-8059-A4C144690380}">
      <dsp:nvSpPr>
        <dsp:cNvPr id="0" name=""/>
        <dsp:cNvSpPr/>
      </dsp:nvSpPr>
      <dsp:spPr>
        <a:xfrm>
          <a:off x="4314730" y="1819676"/>
          <a:ext cx="1200261" cy="12002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 School B</a:t>
          </a:r>
        </a:p>
      </dsp:txBody>
      <dsp:txXfrm>
        <a:off x="4490504" y="1995450"/>
        <a:ext cx="848713" cy="848713"/>
      </dsp:txXfrm>
    </dsp:sp>
    <dsp:sp modelId="{E56CA4F8-43C1-444F-87B6-2CB901388345}">
      <dsp:nvSpPr>
        <dsp:cNvPr id="0" name=""/>
        <dsp:cNvSpPr/>
      </dsp:nvSpPr>
      <dsp:spPr>
        <a:xfrm>
          <a:off x="2496538" y="3637868"/>
          <a:ext cx="1200261" cy="12002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 School C</a:t>
          </a:r>
        </a:p>
      </dsp:txBody>
      <dsp:txXfrm>
        <a:off x="2672312" y="3813642"/>
        <a:ext cx="848713" cy="848713"/>
      </dsp:txXfrm>
    </dsp:sp>
    <dsp:sp modelId="{92B764E3-2EF1-47B9-B8D9-3DDA20B57FC9}">
      <dsp:nvSpPr>
        <dsp:cNvPr id="0" name=""/>
        <dsp:cNvSpPr/>
      </dsp:nvSpPr>
      <dsp:spPr>
        <a:xfrm>
          <a:off x="678346" y="1819676"/>
          <a:ext cx="1200261" cy="12002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Plans to Expand!</a:t>
          </a:r>
        </a:p>
      </dsp:txBody>
      <dsp:txXfrm>
        <a:off x="854120" y="1995450"/>
        <a:ext cx="848713" cy="848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94CB01-0C22-D941-832E-A6B7ED3576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38130-1EE8-E148-B512-20EFC18C03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85C84-055D-E44D-9F9F-EB4C5F092F2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BD6F2-040B-8E4B-83B7-76652FCCB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CDF38-ABEE-8649-8C67-B9D3787D4E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3BBA9-5772-7D45-8B70-7B8E6C019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06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F804C-5598-914A-BC87-97AED6F25A57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C4B2-14DD-E74A-9E5B-659B5D160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07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324456"/>
                </a:solidFill>
                <a:effectLst/>
                <a:latin typeface="Open Sans" panose="020B0606030504020204" pitchFamily="34" charset="0"/>
              </a:rPr>
              <a:t>Proposal Submission Count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73637"/>
                </a:solidFill>
                <a:effectLst/>
                <a:latin typeface="inherit"/>
              </a:rPr>
              <a:t>Proposals Submitted:</a:t>
            </a:r>
            <a:r>
              <a:rPr lang="en-US" b="0" i="0" dirty="0">
                <a:solidFill>
                  <a:srgbClr val="373637"/>
                </a:solidFill>
                <a:effectLst/>
                <a:latin typeface="inherit"/>
              </a:rPr>
              <a:t> 33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73637"/>
                </a:solidFill>
                <a:effectLst/>
                <a:latin typeface="inherit"/>
              </a:rPr>
              <a:t>Awarded:</a:t>
            </a:r>
            <a:r>
              <a:rPr lang="en-US" b="0" i="0" dirty="0">
                <a:solidFill>
                  <a:srgbClr val="373637"/>
                </a:solidFill>
                <a:effectLst/>
                <a:latin typeface="inherit"/>
              </a:rPr>
              <a:t> 16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73637"/>
                </a:solidFill>
                <a:effectLst/>
                <a:latin typeface="inherit"/>
              </a:rPr>
              <a:t>Under Review:</a:t>
            </a:r>
            <a:r>
              <a:rPr lang="en-US" b="0" i="0" dirty="0">
                <a:solidFill>
                  <a:srgbClr val="373637"/>
                </a:solidFill>
                <a:effectLst/>
                <a:latin typeface="inherit"/>
              </a:rPr>
              <a:t> 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8/13 (one resubmitted was funded); cycle currently under review (Aug 2023: 2/5; Feb 2024: 3/3; Aug 2024: 3/5)</a:t>
            </a:r>
          </a:p>
          <a:p>
            <a:r>
              <a:rPr lang="en-US" dirty="0"/>
              <a:t>Examples:</a:t>
            </a:r>
          </a:p>
          <a:p>
            <a:r>
              <a:rPr lang="en-US" dirty="0"/>
              <a:t>Secondary data—AI to mine narrative fields in ND clinic records</a:t>
            </a:r>
          </a:p>
          <a:p>
            <a:r>
              <a:rPr lang="en-US" dirty="0"/>
              <a:t>Protocol development—collect patient safety data in DC clinics</a:t>
            </a:r>
          </a:p>
          <a:p>
            <a:r>
              <a:rPr lang="en-US" dirty="0"/>
              <a:t>Survey—collect cost data alongside diet diary</a:t>
            </a:r>
          </a:p>
          <a:p>
            <a:r>
              <a:rPr lang="en-US" dirty="0"/>
              <a:t>Lit Reviews—develop mentored program to increase capacity for evidence synthesis via structured reviews of </a:t>
            </a:r>
            <a:r>
              <a:rPr lang="en-US" dirty="0" err="1"/>
              <a:t>mTBI</a:t>
            </a:r>
            <a:r>
              <a:rPr lang="en-US" dirty="0"/>
              <a:t> literature</a:t>
            </a:r>
          </a:p>
          <a:p>
            <a:r>
              <a:rPr lang="en-US"/>
              <a:t>Community Engagement—FQHC, VA,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6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Research Objectives:</a:t>
            </a:r>
          </a:p>
          <a:p>
            <a:pPr lvl="1"/>
            <a:r>
              <a:rPr lang="en-US" dirty="0"/>
              <a:t>Advance fundamental science and methods development</a:t>
            </a:r>
          </a:p>
          <a:p>
            <a:pPr lvl="1"/>
            <a:r>
              <a:rPr lang="en-US" dirty="0"/>
              <a:t>Advance research on the whole person and on the integration of complementary and conventional care</a:t>
            </a:r>
          </a:p>
          <a:p>
            <a:pPr lvl="1"/>
            <a:r>
              <a:rPr lang="en-US" dirty="0"/>
              <a:t>Foster research on health promotion and restoration, resilience, disease prevention, and symptom management</a:t>
            </a:r>
          </a:p>
          <a:p>
            <a:endParaRPr lang="en-US" dirty="0"/>
          </a:p>
          <a:p>
            <a:r>
              <a:rPr lang="en-US" dirty="0"/>
              <a:t>Cross-Cutting Objectives:</a:t>
            </a:r>
          </a:p>
          <a:p>
            <a:pPr lvl="1"/>
            <a:r>
              <a:rPr lang="en-US" dirty="0"/>
              <a:t>Enhance the complementary and integrative health research workforce</a:t>
            </a:r>
          </a:p>
          <a:p>
            <a:pPr lvl="1"/>
            <a:r>
              <a:rPr lang="en-US" dirty="0"/>
              <a:t>Provide objective evidence-based information on complementary and integrative health interventions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B36FF-9DF3-45B9-9E34-B0E47E3A4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19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DC5A681F-B74C-00A1-B17B-E44515200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297354ED-350F-B0BF-A610-5A3AEF211F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Patricia -</a:t>
            </a:r>
            <a:endParaRPr sz="120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73E1A1C5-AD1D-C0E1-58C7-CEE135B152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239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93074124-FA2E-C24F-194A-075382EF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534AA76C-BD29-78B9-4A99-CE5BBE99F5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Patricia -</a:t>
            </a:r>
            <a:endParaRPr sz="120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8A1ACEC1-1F73-D12A-8B82-4CE5D611B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904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with 13 member institutions and have added 2 new this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9A8FA-CBAC-DE4C-B962-535F45A6B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4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C92204D9-3F8D-6198-F5CE-B3A2CA3BA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594211b27_0_367:notes">
            <a:extLst>
              <a:ext uri="{FF2B5EF4-FFF2-40B4-BE49-F238E27FC236}">
                <a16:creationId xmlns:a16="http://schemas.microsoft.com/office/drawing/2014/main" id="{35DDD9E0-E528-797A-9584-B2D8D7F0B7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9594211b27_0_367:notes">
            <a:extLst>
              <a:ext uri="{FF2B5EF4-FFF2-40B4-BE49-F238E27FC236}">
                <a16:creationId xmlns:a16="http://schemas.microsoft.com/office/drawing/2014/main" id="{1B6F9813-E7EA-AA5E-5ADD-A2902C2D66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26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dirty="0"/>
              <a:t>Patricia -</a:t>
            </a:r>
            <a:endParaRPr sz="1200"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721A6527-82B8-197C-F55F-2316F7402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781A6C2E-3D08-159E-0D99-B4FAA60E4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Patricia -</a:t>
            </a:r>
            <a:endParaRPr sz="120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BDE7D5AE-9FBB-A36C-05C0-CE4CDE3D7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557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2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751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AF3CA8-E09D-094D-B847-03104332B7BB}"/>
              </a:ext>
            </a:extLst>
          </p:cNvPr>
          <p:cNvSpPr/>
          <p:nvPr userDrawn="1"/>
        </p:nvSpPr>
        <p:spPr>
          <a:xfrm>
            <a:off x="0" y="5157590"/>
            <a:ext cx="12192000" cy="170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4A160-9FCB-4F49-A8A4-022C4E2EC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514" y="659175"/>
            <a:ext cx="11335640" cy="2387600"/>
          </a:xfrm>
        </p:spPr>
        <p:txBody>
          <a:bodyPr lIns="0" rIns="0" anchor="b"/>
          <a:lstStyle>
            <a:lvl1pPr algn="l"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A154F-60C8-344A-9036-4E3810FD9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514" y="3299876"/>
            <a:ext cx="11335640" cy="679449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314FA-F106-9548-9C2F-C2D3D7B7AE88}"/>
              </a:ext>
            </a:extLst>
          </p:cNvPr>
          <p:cNvCxnSpPr>
            <a:cxnSpLocks/>
          </p:cNvCxnSpPr>
          <p:nvPr userDrawn="1"/>
        </p:nvCxnSpPr>
        <p:spPr>
          <a:xfrm>
            <a:off x="0" y="5148196"/>
            <a:ext cx="12192000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780AC62-4B2E-A241-ACDA-8CABB0AC3F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5705003"/>
            <a:ext cx="5890728" cy="866775"/>
          </a:xfrm>
        </p:spPr>
        <p:txBody>
          <a:bodyPr lIns="0" rIns="0" anchor="b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41042-3F64-70AC-2EA4-B3B59A58C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" r="85150"/>
          <a:stretch/>
        </p:blipFill>
        <p:spPr>
          <a:xfrm>
            <a:off x="223243" y="5275782"/>
            <a:ext cx="985797" cy="1062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46487-EE62-2F9A-FBCC-9C0E56EE1DBC}"/>
              </a:ext>
            </a:extLst>
          </p:cNvPr>
          <p:cNvSpPr txBox="1"/>
          <p:nvPr userDrawn="1"/>
        </p:nvSpPr>
        <p:spPr>
          <a:xfrm>
            <a:off x="427516" y="6208332"/>
            <a:ext cx="3088042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Across Complementary and Integrative Health institutions (REACH) Center</a:t>
            </a:r>
            <a:endParaRPr 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0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8" userDrawn="1">
          <p15:clr>
            <a:srgbClr val="FBAE40"/>
          </p15:clr>
        </p15:guide>
        <p15:guide id="4" pos="7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5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888-85F2-CF45-97BE-30471F97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3B84-996F-9F47-AEDD-F3865F9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1E55D-0357-9B45-A2F1-36AEC1CE1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45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72DE-72FF-B048-994D-702B98A0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02ACE7-6AD5-CD4A-BB6E-83E26E6F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D0997-29E2-B24A-8B13-E47CDDC51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80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1pPr>
            <a:lvl2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2pPr>
            <a:lvl3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50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rgbClr val="751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F9FE-FD0E-9D48-83A7-4639A720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749579"/>
            <a:ext cx="11335640" cy="1325563"/>
          </a:xfrm>
        </p:spPr>
        <p:txBody>
          <a:bodyPr lIns="0" rIns="0" anchor="b" anchorCtr="0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B80596-6AD5-A24D-88AE-548C9AB8BA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514" y="3292702"/>
            <a:ext cx="11335640" cy="1460500"/>
          </a:xfrm>
        </p:spPr>
        <p:txBody>
          <a:bodyPr lIns="0" r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88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AE9A5-5F15-134B-BB7E-2D1F6DA3131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51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9313"/>
            <a:ext cx="5250272" cy="2178525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CF4A4-5DFC-0B44-B1F9-C352E6C7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5989" y="1941534"/>
            <a:ext cx="4897811" cy="4199384"/>
          </a:xfrm>
        </p:spPr>
        <p:txBody>
          <a:bodyPr>
            <a:normAutofit/>
          </a:bodyPr>
          <a:lstStyle>
            <a:lvl1pPr marL="457200" indent="-457200">
              <a:buClr>
                <a:srgbClr val="0D8FC8"/>
              </a:buClr>
              <a:buFont typeface="Wingdings" pitchFamily="2" charset="2"/>
              <a:buChar char="§"/>
              <a:defRPr sz="1800"/>
            </a:lvl1pPr>
            <a:lvl2pPr marL="800100" indent="-342900">
              <a:buClr>
                <a:srgbClr val="0D8FC8"/>
              </a:buClr>
              <a:buFont typeface="Wingdings" pitchFamily="2" charset="2"/>
              <a:buChar char="§"/>
              <a:defRPr sz="1800"/>
            </a:lvl2pPr>
            <a:lvl3pPr marL="1257300" indent="-342900">
              <a:buClr>
                <a:srgbClr val="0D8FC8"/>
              </a:buClr>
              <a:buFont typeface="Wingdings" pitchFamily="2" charset="2"/>
              <a:buChar char="§"/>
              <a:defRPr sz="1800"/>
            </a:lvl3pPr>
            <a:lvl4pPr marL="1657350" indent="-285750">
              <a:buClr>
                <a:srgbClr val="0D8FC8"/>
              </a:buClr>
              <a:buFont typeface="Wingdings" pitchFamily="2" charset="2"/>
              <a:buChar char="§"/>
              <a:defRPr sz="1800"/>
            </a:lvl4pPr>
            <a:lvl5pPr marL="2114550" indent="-285750">
              <a:buClr>
                <a:srgbClr val="0D8FC8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98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AE9A5-5F15-134B-BB7E-2D1F6DA3131A}"/>
              </a:ext>
            </a:extLst>
          </p:cNvPr>
          <p:cNvSpPr/>
          <p:nvPr userDrawn="1"/>
        </p:nvSpPr>
        <p:spPr>
          <a:xfrm>
            <a:off x="0" y="0"/>
            <a:ext cx="4061361" cy="6858000"/>
          </a:xfrm>
          <a:prstGeom prst="rect">
            <a:avLst/>
          </a:prstGeom>
          <a:solidFill>
            <a:srgbClr val="751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2178525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34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AE9A5-5F15-134B-BB7E-2D1F6DA3131A}"/>
              </a:ext>
            </a:extLst>
          </p:cNvPr>
          <p:cNvSpPr/>
          <p:nvPr userDrawn="1"/>
        </p:nvSpPr>
        <p:spPr>
          <a:xfrm>
            <a:off x="0" y="1"/>
            <a:ext cx="12192000" cy="1286540"/>
          </a:xfrm>
          <a:prstGeom prst="rect">
            <a:avLst/>
          </a:prstGeom>
          <a:solidFill>
            <a:srgbClr val="751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</p:spPr>
        <p:txBody>
          <a:bodyPr lIns="0" tIns="0" rIns="0" bIns="0"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8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D169DE-DC42-5640-BB3E-92465BC4C623}"/>
              </a:ext>
            </a:extLst>
          </p:cNvPr>
          <p:cNvSpPr/>
          <p:nvPr userDrawn="1"/>
        </p:nvSpPr>
        <p:spPr>
          <a:xfrm>
            <a:off x="6094668" y="-1"/>
            <a:ext cx="6097332" cy="6842936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5251391" cy="1584040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rgbClr val="6636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D2081E-870D-C943-A12D-D6AFFDB34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524" y="-4"/>
            <a:ext cx="6096476" cy="34139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25E9DF9-A6B4-5641-83A5-DDF094B421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523" y="3429000"/>
            <a:ext cx="6096477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88091C-E7DE-E04C-84E4-E120A9041F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7514" y="1941281"/>
            <a:ext cx="5251391" cy="1744662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   </a:t>
            </a:r>
          </a:p>
        </p:txBody>
      </p:sp>
    </p:spTree>
    <p:extLst>
      <p:ext uri="{BB962C8B-B14F-4D97-AF65-F5344CB8AC3E}">
        <p14:creationId xmlns:p14="http://schemas.microsoft.com/office/powerpoint/2010/main" val="275771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9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D169DE-DC42-5640-BB3E-92465BC4C623}"/>
              </a:ext>
            </a:extLst>
          </p:cNvPr>
          <p:cNvSpPr/>
          <p:nvPr userDrawn="1"/>
        </p:nvSpPr>
        <p:spPr>
          <a:xfrm>
            <a:off x="6094668" y="-1"/>
            <a:ext cx="6097332" cy="6857991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D2081E-870D-C943-A12D-D6AFFDB34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524" y="0"/>
            <a:ext cx="6096476" cy="68579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AE628F-1951-6343-A85C-911320DC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5251391" cy="1584040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rgbClr val="6636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ACF9B7C1-3570-1A43-9D11-D746AA79CAE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7513" y="1941281"/>
            <a:ext cx="5251391" cy="1744662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   </a:t>
            </a:r>
          </a:p>
        </p:txBody>
      </p:sp>
    </p:spTree>
    <p:extLst>
      <p:ext uri="{BB962C8B-B14F-4D97-AF65-F5344CB8AC3E}">
        <p14:creationId xmlns:p14="http://schemas.microsoft.com/office/powerpoint/2010/main" val="336111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BFDA-EF9D-A441-A4B9-ED89E1FD5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F8DD4-B0F8-DD4D-85E2-CEB11929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7CB4C-96EC-D549-A729-314B1C50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C1CD6-ACCC-E346-99DD-D1834FF44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7821C-879A-774C-85D3-048BF2D95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1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AA0E-2DBC-4241-A0BB-49ACDDD9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357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B74BB-FA92-594B-BF91-870EFB0D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FFD6E-00F7-8948-A330-85EB07150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F2BC8D8-2DA9-A745-A0BB-DDEFD84B9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9954" y="6453167"/>
            <a:ext cx="2743200" cy="365125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9F17C-C879-D541-940E-854BE1CC63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8" r:id="rId4"/>
    <p:sldLayoutId id="2147483660" r:id="rId5"/>
    <p:sldLayoutId id="2147483659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ccih.nih.gov/about/nccih-strategic-plan-2021-2025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REACHCenter@rand.org" TargetMode="External"/><Relationship Id="rId2" Type="http://schemas.openxmlformats.org/officeDocument/2006/relationships/hyperlink" Target="http://www.rand.org/reachcente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5227-2647-7844-9D3F-CBB231897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514" y="659175"/>
            <a:ext cx="7893526" cy="2387600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Leaders and Learners: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A2DC-6C3D-B342-8F7B-A84FEF229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514" y="2692957"/>
            <a:ext cx="7893526" cy="189913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Research Training and Capacity Building at CIH Institutions through the RAND REACH Center</a:t>
            </a:r>
            <a:endParaRPr lang="en-US" sz="3600" dirty="0"/>
          </a:p>
        </p:txBody>
      </p:sp>
      <p:pic>
        <p:nvPicPr>
          <p:cNvPr id="6" name="Picture 4" descr="https://upload.wikimedia.org/wikipedia/commons/3/34/Rand_Corporation_Headquarters,_Santa_Monica.jpg">
            <a:extLst>
              <a:ext uri="{FF2B5EF4-FFF2-40B4-BE49-F238E27FC236}">
                <a16:creationId xmlns:a16="http://schemas.microsoft.com/office/drawing/2014/main" id="{B143D41E-3953-4140-B855-ABA747244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90" y="786581"/>
            <a:ext cx="3340557" cy="39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EB3F311-042A-33B3-E664-32C6BCA080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20224" y="5295481"/>
            <a:ext cx="4371033" cy="1463470"/>
          </a:xfrm>
        </p:spPr>
        <p:txBody>
          <a:bodyPr>
            <a:normAutofit fontScale="47500" lnSpcReduction="20000"/>
          </a:bodyPr>
          <a:lstStyle/>
          <a:p>
            <a:r>
              <a:rPr lang="en-US" sz="4799" dirty="0"/>
              <a:t>Moderators:</a:t>
            </a:r>
          </a:p>
          <a:p>
            <a:r>
              <a:rPr lang="en-US" sz="4799" dirty="0"/>
              <a:t>Patricia M. Herman, ND, PhD </a:t>
            </a:r>
            <a:br>
              <a:rPr lang="en-US" sz="3999" dirty="0"/>
            </a:br>
            <a:r>
              <a:rPr lang="en-US" sz="3199" i="1" dirty="0"/>
              <a:t>Co-Director, RAND REACH Center</a:t>
            </a:r>
          </a:p>
          <a:p>
            <a:r>
              <a:rPr lang="en-US" sz="4799" dirty="0"/>
              <a:t>Jennifer Baumgartner, PhD </a:t>
            </a:r>
            <a:br>
              <a:rPr lang="en-US" sz="3999" dirty="0"/>
            </a:br>
            <a:r>
              <a:rPr lang="en-US" sz="3199" i="1" dirty="0"/>
              <a:t>NCCIH Project Officer, RAND REACH Center</a:t>
            </a:r>
          </a:p>
        </p:txBody>
      </p:sp>
    </p:spTree>
    <p:extLst>
      <p:ext uri="{BB962C8B-B14F-4D97-AF65-F5344CB8AC3E}">
        <p14:creationId xmlns:p14="http://schemas.microsoft.com/office/powerpoint/2010/main" val="187006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 REACH Center Staff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50D38-5929-5178-5C65-F2D3B9D333D6}"/>
              </a:ext>
            </a:extLst>
          </p:cNvPr>
          <p:cNvSpPr txBox="1"/>
          <p:nvPr/>
        </p:nvSpPr>
        <p:spPr>
          <a:xfrm>
            <a:off x="1539223" y="2030364"/>
            <a:ext cx="188839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sz="1400" b="1" cap="all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D. Coulter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Health Policy Researcher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1CD86A-FB68-D93C-8237-19285237B9D0}"/>
              </a:ext>
            </a:extLst>
          </p:cNvPr>
          <p:cNvSpPr>
            <a:spLocks noChangeAspect="1"/>
          </p:cNvSpPr>
          <p:nvPr/>
        </p:nvSpPr>
        <p:spPr>
          <a:xfrm>
            <a:off x="453947" y="2048967"/>
            <a:ext cx="1005578" cy="100557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A3A06B-6597-5B50-2DFF-9B033D2927AB}"/>
              </a:ext>
            </a:extLst>
          </p:cNvPr>
          <p:cNvSpPr txBox="1"/>
          <p:nvPr/>
        </p:nvSpPr>
        <p:spPr>
          <a:xfrm>
            <a:off x="5140756" y="2030363"/>
            <a:ext cx="228649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  <a:defRPr/>
            </a:pPr>
            <a:r>
              <a:rPr lang="en-US" sz="1400" b="1" cap="all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defTabSz="914172">
              <a:spcAft>
                <a:spcPts val="4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M. Herman</a:t>
            </a:r>
          </a:p>
          <a:p>
            <a:pPr defTabSz="914172">
              <a:spcAft>
                <a:spcPts val="4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Behavioral and Social Scientist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4BC85A-C213-F81E-286B-F490D0163342}"/>
              </a:ext>
            </a:extLst>
          </p:cNvPr>
          <p:cNvSpPr>
            <a:spLocks noChangeAspect="1"/>
          </p:cNvSpPr>
          <p:nvPr/>
        </p:nvSpPr>
        <p:spPr>
          <a:xfrm>
            <a:off x="4055480" y="2048967"/>
            <a:ext cx="1005578" cy="100557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5D580-95EA-7366-7EB2-1A8BAC923688}"/>
              </a:ext>
            </a:extLst>
          </p:cNvPr>
          <p:cNvSpPr txBox="1"/>
          <p:nvPr/>
        </p:nvSpPr>
        <p:spPr>
          <a:xfrm>
            <a:off x="9294724" y="2030364"/>
            <a:ext cx="2286492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  <a:defRPr/>
            </a:pPr>
            <a:r>
              <a:rPr lang="en-US" sz="1400" b="1" cap="all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defTabSz="914172">
              <a:spcAft>
                <a:spcPts val="4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Michele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Maiers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72">
              <a:spcAft>
                <a:spcPts val="4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 of Research and Innovation, Northwestern Health Sciences University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A252938-DBA6-79B3-1AD2-575381857282}"/>
              </a:ext>
            </a:extLst>
          </p:cNvPr>
          <p:cNvSpPr>
            <a:spLocks noChangeAspect="1"/>
          </p:cNvSpPr>
          <p:nvPr/>
        </p:nvSpPr>
        <p:spPr>
          <a:xfrm>
            <a:off x="8209449" y="2048967"/>
            <a:ext cx="1005578" cy="100557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BF12F7-6D5B-2F14-47F5-E2F6ABD555D4}"/>
              </a:ext>
            </a:extLst>
          </p:cNvPr>
          <p:cNvSpPr txBox="1"/>
          <p:nvPr/>
        </p:nvSpPr>
        <p:spPr>
          <a:xfrm>
            <a:off x="1514267" y="4437859"/>
            <a:ext cx="228649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Donya Avery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Assistant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07C36E3-1D9C-78F3-7206-3A8B161BAE3F}"/>
              </a:ext>
            </a:extLst>
          </p:cNvPr>
          <p:cNvSpPr txBox="1"/>
          <p:nvPr/>
        </p:nvSpPr>
        <p:spPr>
          <a:xfrm>
            <a:off x="428990" y="1583412"/>
            <a:ext cx="1888389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defTabSz="914172"/>
            <a:r>
              <a:rPr lang="en-US" sz="1400" cap="all" spc="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</a:t>
            </a:r>
            <a:endParaRPr lang="en-US" sz="1400" spc="300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5799C6-090A-E38D-DE88-DDE2FB23CD30}"/>
              </a:ext>
            </a:extLst>
          </p:cNvPr>
          <p:cNvCxnSpPr>
            <a:cxnSpLocks/>
          </p:cNvCxnSpPr>
          <p:nvPr/>
        </p:nvCxnSpPr>
        <p:spPr>
          <a:xfrm>
            <a:off x="1891488" y="1732895"/>
            <a:ext cx="988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DAD037B-5A31-A449-FEA0-15193CF50EE0}"/>
              </a:ext>
            </a:extLst>
          </p:cNvPr>
          <p:cNvSpPr txBox="1"/>
          <p:nvPr/>
        </p:nvSpPr>
        <p:spPr>
          <a:xfrm>
            <a:off x="428990" y="3599834"/>
            <a:ext cx="1888389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defTabSz="914172"/>
            <a:r>
              <a:rPr lang="en-US" sz="1400" cap="all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en-US" sz="1400" spc="3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0801BEA-6F5E-4C04-ECD7-8BCD36D6DEE9}"/>
              </a:ext>
            </a:extLst>
          </p:cNvPr>
          <p:cNvCxnSpPr>
            <a:cxnSpLocks/>
          </p:cNvCxnSpPr>
          <p:nvPr/>
        </p:nvCxnSpPr>
        <p:spPr>
          <a:xfrm>
            <a:off x="1233507" y="3739995"/>
            <a:ext cx="105411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1BBD9FA-7D21-1BAD-2EC2-0AF583273DDF}"/>
              </a:ext>
            </a:extLst>
          </p:cNvPr>
          <p:cNvSpPr txBox="1"/>
          <p:nvPr/>
        </p:nvSpPr>
        <p:spPr>
          <a:xfrm>
            <a:off x="1514267" y="5657324"/>
            <a:ext cx="228649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Tiffany Keyes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Analyst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B6113F0-B0FC-5F08-D80E-434CDB04C55C}"/>
              </a:ext>
            </a:extLst>
          </p:cNvPr>
          <p:cNvSpPr>
            <a:spLocks noChangeAspect="1"/>
          </p:cNvSpPr>
          <p:nvPr/>
        </p:nvSpPr>
        <p:spPr>
          <a:xfrm>
            <a:off x="428990" y="5478232"/>
            <a:ext cx="1005578" cy="100557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9774454-E37D-DD2F-9652-DE6B04D01F51}"/>
              </a:ext>
            </a:extLst>
          </p:cNvPr>
          <p:cNvSpPr txBox="1"/>
          <p:nvPr/>
        </p:nvSpPr>
        <p:spPr>
          <a:xfrm>
            <a:off x="5139195" y="4437859"/>
            <a:ext cx="228649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Bradley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Director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E923410-E3D0-D692-36CE-277A116828BA}"/>
              </a:ext>
            </a:extLst>
          </p:cNvPr>
          <p:cNvSpPr>
            <a:spLocks noChangeAspect="1"/>
          </p:cNvSpPr>
          <p:nvPr/>
        </p:nvSpPr>
        <p:spPr>
          <a:xfrm>
            <a:off x="4053919" y="4258768"/>
            <a:ext cx="1005578" cy="100557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13B9FD4-F46E-5989-E995-D3EEE6093641}"/>
              </a:ext>
            </a:extLst>
          </p:cNvPr>
          <p:cNvSpPr txBox="1"/>
          <p:nvPr/>
        </p:nvSpPr>
        <p:spPr>
          <a:xfrm>
            <a:off x="5139195" y="5657324"/>
            <a:ext cx="2535682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A. Chesney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Advisor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DF74EB7-C9A1-FE41-F4DD-8B07B21AF3CF}"/>
              </a:ext>
            </a:extLst>
          </p:cNvPr>
          <p:cNvSpPr>
            <a:spLocks noChangeAspect="1"/>
          </p:cNvSpPr>
          <p:nvPr/>
        </p:nvSpPr>
        <p:spPr>
          <a:xfrm>
            <a:off x="4053919" y="5478232"/>
            <a:ext cx="1005578" cy="100557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859789C-5163-CC91-0A28-874C5CA928C7}"/>
              </a:ext>
            </a:extLst>
          </p:cNvPr>
          <p:cNvSpPr txBox="1"/>
          <p:nvPr/>
        </p:nvSpPr>
        <p:spPr>
          <a:xfrm>
            <a:off x="9292222" y="4437860"/>
            <a:ext cx="2548545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Nipher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Malika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Policy Researcher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A8DF036-3D64-B717-9A1A-1625DD96D736}"/>
              </a:ext>
            </a:extLst>
          </p:cNvPr>
          <p:cNvSpPr>
            <a:spLocks noChangeAspect="1"/>
          </p:cNvSpPr>
          <p:nvPr/>
        </p:nvSpPr>
        <p:spPr>
          <a:xfrm>
            <a:off x="8206946" y="4258768"/>
            <a:ext cx="1005578" cy="1005578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F81598D-7E54-1B9D-0F07-14E840F77B7E}"/>
              </a:ext>
            </a:extLst>
          </p:cNvPr>
          <p:cNvSpPr txBox="1"/>
          <p:nvPr/>
        </p:nvSpPr>
        <p:spPr>
          <a:xfrm>
            <a:off x="9292223" y="5657324"/>
            <a:ext cx="2548544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D. Whitley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Policy Researcher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94660B8-4CE5-281E-A9A9-8EB6B534ACEF}"/>
              </a:ext>
            </a:extLst>
          </p:cNvPr>
          <p:cNvSpPr>
            <a:spLocks noChangeAspect="1"/>
          </p:cNvSpPr>
          <p:nvPr/>
        </p:nvSpPr>
        <p:spPr>
          <a:xfrm>
            <a:off x="8206946" y="5478232"/>
            <a:ext cx="1005578" cy="100557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65887-2485-A548-80FB-1DF1195BC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55" y="4359038"/>
            <a:ext cx="1023090" cy="10075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53425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716A7C8C-EC3B-1F7B-B750-F6DAB5DA3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9594211b27_0_367">
            <a:extLst>
              <a:ext uri="{FF2B5EF4-FFF2-40B4-BE49-F238E27FC236}">
                <a16:creationId xmlns:a16="http://schemas.microsoft.com/office/drawing/2014/main" id="{D9F08116-FEB6-884D-FCAE-C7270DE2D8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1688" y="126765"/>
            <a:ext cx="11378815" cy="10434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dirty="0"/>
              <a:t>Overview of the Services Offered by the RAND REACH Center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BCAAF4-099E-FAD9-4C33-DFC842407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914540"/>
              </p:ext>
            </p:extLst>
          </p:nvPr>
        </p:nvGraphicFramePr>
        <p:xfrm>
          <a:off x="351688" y="1340815"/>
          <a:ext cx="11378816" cy="5110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1301">
                  <a:extLst>
                    <a:ext uri="{9D8B030D-6E8A-4147-A177-3AD203B41FA5}">
                      <a16:colId xmlns:a16="http://schemas.microsoft.com/office/drawing/2014/main" val="426535813"/>
                    </a:ext>
                  </a:extLst>
                </a:gridCol>
                <a:gridCol w="1660358">
                  <a:extLst>
                    <a:ext uri="{9D8B030D-6E8A-4147-A177-3AD203B41FA5}">
                      <a16:colId xmlns:a16="http://schemas.microsoft.com/office/drawing/2014/main" val="408335423"/>
                    </a:ext>
                  </a:extLst>
                </a:gridCol>
                <a:gridCol w="1961148">
                  <a:extLst>
                    <a:ext uri="{9D8B030D-6E8A-4147-A177-3AD203B41FA5}">
                      <a16:colId xmlns:a16="http://schemas.microsoft.com/office/drawing/2014/main" val="612140746"/>
                    </a:ext>
                  </a:extLst>
                </a:gridCol>
                <a:gridCol w="1636009">
                  <a:extLst>
                    <a:ext uri="{9D8B030D-6E8A-4147-A177-3AD203B41FA5}">
                      <a16:colId xmlns:a16="http://schemas.microsoft.com/office/drawing/2014/main" val="1758986748"/>
                    </a:ext>
                  </a:extLst>
                </a:gridCol>
              </a:tblGrid>
              <a:tr h="1486606">
                <a:tc>
                  <a:txBody>
                    <a:bodyPr/>
                    <a:lstStyle/>
                    <a:p>
                      <a:r>
                        <a:rPr lang="en-US" sz="2400" dirty="0"/>
                        <a:t>Services </a:t>
                      </a:r>
                      <a:r>
                        <a:rPr lang="en-US" sz="1800" dirty="0"/>
                        <a:t>(Partial list; all the result of member requests)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Proposal Process*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Community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177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Members-only virtual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299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Idea Incubators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359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RAND Networking 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886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Pilot grants*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06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Research methods courses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564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Research methods bootcamps &amp; CITI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62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RAND REACH Scholars Program**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052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Collaboration coordinator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95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Mock study section reviews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057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Help desks (Statistics, IRB, grants admin)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6382"/>
                  </a:ext>
                </a:extLst>
              </a:tr>
            </a:tbl>
          </a:graphicData>
        </a:graphic>
      </p:graphicFrame>
      <p:pic>
        <p:nvPicPr>
          <p:cNvPr id="3" name="Graphic 2" descr="Good Idea outline">
            <a:extLst>
              <a:ext uri="{FF2B5EF4-FFF2-40B4-BE49-F238E27FC236}">
                <a16:creationId xmlns:a16="http://schemas.microsoft.com/office/drawing/2014/main" id="{8615BC5F-AF6C-7CF4-3D1B-512769B6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1863" y="1645223"/>
            <a:ext cx="724990" cy="724990"/>
          </a:xfrm>
          <a:prstGeom prst="rect">
            <a:avLst/>
          </a:prstGeom>
        </p:spPr>
      </p:pic>
      <p:pic>
        <p:nvPicPr>
          <p:cNvPr id="4" name="Graphic 3" descr="Handshake">
            <a:extLst>
              <a:ext uri="{FF2B5EF4-FFF2-40B4-BE49-F238E27FC236}">
                <a16:creationId xmlns:a16="http://schemas.microsoft.com/office/drawing/2014/main" id="{F9406C6C-6839-9E64-A8A4-E609CB838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3025" y="2042335"/>
            <a:ext cx="914400" cy="914400"/>
          </a:xfrm>
          <a:prstGeom prst="rect">
            <a:avLst/>
          </a:prstGeom>
        </p:spPr>
      </p:pic>
      <p:pic>
        <p:nvPicPr>
          <p:cNvPr id="10" name="Graphic 9" descr="Workflow outline">
            <a:extLst>
              <a:ext uri="{FF2B5EF4-FFF2-40B4-BE49-F238E27FC236}">
                <a16:creationId xmlns:a16="http://schemas.microsoft.com/office/drawing/2014/main" id="{F18A3C35-20FC-6202-E055-6E88A0107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8057" y="1606813"/>
            <a:ext cx="1467059" cy="1204541"/>
          </a:xfrm>
          <a:prstGeom prst="rect">
            <a:avLst/>
          </a:prstGeom>
        </p:spPr>
      </p:pic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6733910E-F9EC-FCAE-E9B3-B40F0761B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8019" y="179594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1A4DB1-60F4-E95F-AFBF-2E6D0FEF4030}"/>
              </a:ext>
            </a:extLst>
          </p:cNvPr>
          <p:cNvSpPr txBox="1"/>
          <p:nvPr/>
        </p:nvSpPr>
        <p:spPr>
          <a:xfrm>
            <a:off x="9234567" y="232369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$</a:t>
            </a:r>
          </a:p>
        </p:txBody>
      </p:sp>
      <p:pic>
        <p:nvPicPr>
          <p:cNvPr id="13" name="Graphic 12" descr="Lights On with solid fill">
            <a:extLst>
              <a:ext uri="{FF2B5EF4-FFF2-40B4-BE49-F238E27FC236}">
                <a16:creationId xmlns:a16="http://schemas.microsoft.com/office/drawing/2014/main" id="{54370CE0-0ED3-F8E0-405C-D7A08E8D8E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4578" y="1816252"/>
            <a:ext cx="179184" cy="179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BD3E1C-E1BF-C130-4671-94039E8FA6FF}"/>
              </a:ext>
            </a:extLst>
          </p:cNvPr>
          <p:cNvSpPr txBox="1"/>
          <p:nvPr/>
        </p:nvSpPr>
        <p:spPr>
          <a:xfrm>
            <a:off x="1215856" y="6496262"/>
            <a:ext cx="941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*Michele Maiers will cover these in detail in her presentation; **Ryan Bradley will cover this in his.</a:t>
            </a:r>
          </a:p>
        </p:txBody>
      </p:sp>
    </p:spTree>
    <p:extLst>
      <p:ext uri="{BB962C8B-B14F-4D97-AF65-F5344CB8AC3E}">
        <p14:creationId xmlns:p14="http://schemas.microsoft.com/office/powerpoint/2010/main" val="348558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2F2F2"/>
                </a:solidFill>
              </a:rPr>
              <a:t>Highlights from the REACH Center Year 2 (at 19-month point)</a:t>
            </a:r>
            <a:endParaRPr dirty="0">
              <a:solidFill>
                <a:srgbClr val="F2F2F2"/>
              </a:solidFill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04ADA2F-2EED-4539-459A-5C90D2E94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948839"/>
              </p:ext>
            </p:extLst>
          </p:nvPr>
        </p:nvGraphicFramePr>
        <p:xfrm>
          <a:off x="257109" y="1416811"/>
          <a:ext cx="11546038" cy="5146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06291">
                  <a:extLst>
                    <a:ext uri="{9D8B030D-6E8A-4147-A177-3AD203B41FA5}">
                      <a16:colId xmlns:a16="http://schemas.microsoft.com/office/drawing/2014/main" val="312406521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15429234"/>
                    </a:ext>
                  </a:extLst>
                </a:gridCol>
                <a:gridCol w="2039347">
                  <a:extLst>
                    <a:ext uri="{9D8B030D-6E8A-4147-A177-3AD203B41FA5}">
                      <a16:colId xmlns:a16="http://schemas.microsoft.com/office/drawing/2014/main" val="378748378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255152723"/>
                    </a:ext>
                  </a:extLst>
                </a:gridCol>
              </a:tblGrid>
              <a:tr h="5928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Benchmarks from Our Proposal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Yr2 Target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Yr2 to Date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to Date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673102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Attendees to Idea Incubator events per month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780749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Proposals written &amp; submitted (&amp; resubmitted)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(+4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(+4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4738057"/>
                  </a:ext>
                </a:extLst>
              </a:tr>
              <a:tr h="351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  Of these, # to federal agencies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(+4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(+4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5564901"/>
                  </a:ext>
                </a:extLst>
              </a:tr>
              <a:tr h="351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  Of these, # scored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of 3 reviewed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of 5 reviewed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587614"/>
                  </a:ext>
                </a:extLst>
              </a:tr>
              <a:tr h="351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  Of these, # awarded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of 3 reviewed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of 5 reviewed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6216613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Non-federal proposals awarded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4930548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Partnering institutions on submitted proposals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8886436"/>
                  </a:ext>
                </a:extLst>
              </a:tr>
              <a:tr h="70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Partnering institutions that are primary awardees on proposals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0930789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# New partnering CIH institutions added each year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0028328"/>
                  </a:ext>
                </a:extLst>
              </a:tr>
              <a:tr h="70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Publications accepted in peer-reviewed journals each year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accepted; 1 under review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(1 under review)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077634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863FDC05-F47A-C3E6-70FD-AE5983893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A31839EF-B00A-09ED-364C-0ABF6E8B4A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2F2F2"/>
                </a:solidFill>
              </a:rPr>
              <a:t>Highlights from the REACH Center Year 2 (at 19-month point)</a:t>
            </a:r>
            <a:endParaRPr dirty="0">
              <a:solidFill>
                <a:srgbClr val="F2F2F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58225-6C3B-5E61-3895-001D1E660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47" y="1421367"/>
            <a:ext cx="1073426" cy="1003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800F8-7447-BD76-3A98-CD047421ACAE}"/>
              </a:ext>
            </a:extLst>
          </p:cNvPr>
          <p:cNvSpPr txBox="1"/>
          <p:nvPr/>
        </p:nvSpPr>
        <p:spPr>
          <a:xfrm>
            <a:off x="1983673" y="1738627"/>
            <a:ext cx="299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Members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4272D0-59DF-6BAF-BBE2-EA89E371C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81" y="1511525"/>
            <a:ext cx="1266442" cy="10988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B4AB06-CE27-63A6-7E71-F9DEC4623FB9}"/>
              </a:ext>
            </a:extLst>
          </p:cNvPr>
          <p:cNvCxnSpPr/>
          <p:nvPr/>
        </p:nvCxnSpPr>
        <p:spPr>
          <a:xfrm>
            <a:off x="5228886" y="1997237"/>
            <a:ext cx="62564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1C8BE1-BCAC-7070-6226-1F33869D5C95}"/>
              </a:ext>
            </a:extLst>
          </p:cNvPr>
          <p:cNvSpPr txBox="1"/>
          <p:nvPr/>
        </p:nvSpPr>
        <p:spPr>
          <a:xfrm>
            <a:off x="7357792" y="1746643"/>
            <a:ext cx="39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Logged in past 6 months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D38B34-3F75-37B8-4FF3-AFAD09A51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25" y="3001617"/>
            <a:ext cx="914400" cy="8547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A5ADF2-36AB-6A0E-7602-2495CF462536}"/>
              </a:ext>
            </a:extLst>
          </p:cNvPr>
          <p:cNvSpPr txBox="1"/>
          <p:nvPr/>
        </p:nvSpPr>
        <p:spPr>
          <a:xfrm>
            <a:off x="1978964" y="3011663"/>
            <a:ext cx="425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for first course: Foundations of Research Design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38A62D-E70F-F114-F48A-C3F8E58CA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464" y="2996648"/>
            <a:ext cx="954157" cy="864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1AF8E5-E83E-ECA7-CB7D-A06BDC028A4D}"/>
              </a:ext>
            </a:extLst>
          </p:cNvPr>
          <p:cNvSpPr txBox="1"/>
          <p:nvPr/>
        </p:nvSpPr>
        <p:spPr>
          <a:xfrm>
            <a:off x="7390120" y="3025385"/>
            <a:ext cx="348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for second course: Intro to Statistics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2131EA-0124-CFC8-A32D-0029C2A0F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68" y="4464498"/>
            <a:ext cx="914400" cy="8647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9799A7-643D-DED6-FC5A-3E69C0826DD9}"/>
              </a:ext>
            </a:extLst>
          </p:cNvPr>
          <p:cNvSpPr txBox="1"/>
          <p:nvPr/>
        </p:nvSpPr>
        <p:spPr>
          <a:xfrm>
            <a:off x="9581878" y="5855499"/>
            <a:ext cx="299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Here at ICIMH!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536101-CD8D-878D-D19C-B7AF02290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030" y="4439651"/>
            <a:ext cx="993913" cy="864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42D77F-F2A9-A5BF-8DE8-54B63E42A66B}"/>
              </a:ext>
            </a:extLst>
          </p:cNvPr>
          <p:cNvSpPr txBox="1"/>
          <p:nvPr/>
        </p:nvSpPr>
        <p:spPr>
          <a:xfrm>
            <a:off x="7329670" y="4459537"/>
            <a:ext cx="2992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Have taken advantage of CITI training offered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C10E99-51E3-7570-B88B-001DCDD0814D}"/>
              </a:ext>
            </a:extLst>
          </p:cNvPr>
          <p:cNvSpPr txBox="1"/>
          <p:nvPr/>
        </p:nvSpPr>
        <p:spPr>
          <a:xfrm>
            <a:off x="1113379" y="2460693"/>
            <a:ext cx="494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Methods Certificate Course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78708C-C33D-F7EE-1765-D3DBDE0B250A}"/>
              </a:ext>
            </a:extLst>
          </p:cNvPr>
          <p:cNvSpPr txBox="1"/>
          <p:nvPr/>
        </p:nvSpPr>
        <p:spPr>
          <a:xfrm>
            <a:off x="1097337" y="3924536"/>
            <a:ext cx="494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Training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A12401-CA15-4D2B-E67B-CD499313CD67}"/>
              </a:ext>
            </a:extLst>
          </p:cNvPr>
          <p:cNvSpPr txBox="1"/>
          <p:nvPr/>
        </p:nvSpPr>
        <p:spPr>
          <a:xfrm>
            <a:off x="1758180" y="5773534"/>
            <a:ext cx="343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/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9E21BD-8855-A7C8-A9C6-6E268FD3A97F}"/>
              </a:ext>
            </a:extLst>
          </p:cNvPr>
          <p:cNvSpPr txBox="1"/>
          <p:nvPr/>
        </p:nvSpPr>
        <p:spPr>
          <a:xfrm>
            <a:off x="1964833" y="4474239"/>
            <a:ext cx="324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Sets of available online workshops/lectures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E53A4B-20B5-6FC5-4E57-6048A26ED88C}"/>
              </a:ext>
            </a:extLst>
          </p:cNvPr>
          <p:cNvSpPr txBox="1"/>
          <p:nvPr/>
        </p:nvSpPr>
        <p:spPr>
          <a:xfrm>
            <a:off x="2911144" y="5700819"/>
            <a:ext cx="463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Presentations/posters </a:t>
            </a:r>
            <a:r>
              <a:rPr lang="en-US" sz="2400" dirty="0"/>
              <a:t>by members at national conferences this year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A57C6BC-1792-9C93-C44F-BAF35D25161E}"/>
              </a:ext>
            </a:extLst>
          </p:cNvPr>
          <p:cNvSpPr/>
          <p:nvPr/>
        </p:nvSpPr>
        <p:spPr>
          <a:xfrm>
            <a:off x="950490" y="5654056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27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94B5D5C-9E5E-5837-77EB-85E78E8B0BD3}"/>
              </a:ext>
            </a:extLst>
          </p:cNvPr>
          <p:cNvSpPr/>
          <p:nvPr/>
        </p:nvSpPr>
        <p:spPr>
          <a:xfrm>
            <a:off x="1995000" y="5652691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12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79BF0A7-30C3-5571-3649-13F74B8902F0}"/>
              </a:ext>
            </a:extLst>
          </p:cNvPr>
          <p:cNvSpPr txBox="1"/>
          <p:nvPr/>
        </p:nvSpPr>
        <p:spPr>
          <a:xfrm>
            <a:off x="8419674" y="5817647"/>
            <a:ext cx="343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/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57CE489-9211-21C8-118C-7925E32F2A5E}"/>
              </a:ext>
            </a:extLst>
          </p:cNvPr>
          <p:cNvSpPr/>
          <p:nvPr/>
        </p:nvSpPr>
        <p:spPr>
          <a:xfrm>
            <a:off x="7611984" y="5698169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13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35FD1DD-7886-45B6-EC86-C5C7065D4A11}"/>
              </a:ext>
            </a:extLst>
          </p:cNvPr>
          <p:cNvSpPr/>
          <p:nvPr/>
        </p:nvSpPr>
        <p:spPr>
          <a:xfrm>
            <a:off x="8656494" y="5696804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2180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B2899-4E42-CB86-50FC-FE9F9C517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32DDB-7D98-6294-1BA8-6E7FC505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Overview of the RAND REACH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D3F47-8923-307A-1B8F-67E0B2EC1B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Proposal process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ilot grants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Michele Maiers</a:t>
            </a:r>
          </a:p>
        </p:txBody>
      </p:sp>
    </p:spTree>
    <p:extLst>
      <p:ext uri="{BB962C8B-B14F-4D97-AF65-F5344CB8AC3E}">
        <p14:creationId xmlns:p14="http://schemas.microsoft.com/office/powerpoint/2010/main" val="334632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B8644F-137C-9DA8-EB50-2F77784F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</p:spPr>
        <p:txBody>
          <a:bodyPr/>
          <a:lstStyle/>
          <a:p>
            <a:r>
              <a:rPr lang="en-US" dirty="0"/>
              <a:t>The Research Idea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2B4C0-E8CB-F15E-A276-C4E380551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54"/>
          <a:stretch/>
        </p:blipFill>
        <p:spPr>
          <a:xfrm>
            <a:off x="361482" y="1286437"/>
            <a:ext cx="11469035" cy="54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1454E-F027-B470-982D-88490E57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Incubation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E512B-80E5-AAE7-0C10-02145537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15" y="1282156"/>
            <a:ext cx="10668671" cy="54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A7A9-CCB9-09F4-8A78-9D5F3D97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Research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4FC8A-1A1F-ED59-4531-339E1B4D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3" y="1357877"/>
            <a:ext cx="11739833" cy="52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1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BAC0-ABB3-5DC3-F734-3332FA55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4EB3F-5352-0FC9-FA09-8C6DBEA2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64" y="1443273"/>
            <a:ext cx="11193872" cy="56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9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2DFE-F199-1F0E-C78E-02967362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 Reviews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1A3D7-167B-9208-DBD5-29826B24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928"/>
          <a:stretch/>
        </p:blipFill>
        <p:spPr>
          <a:xfrm>
            <a:off x="327866" y="1406588"/>
            <a:ext cx="11536267" cy="50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2989" y="428995"/>
            <a:ext cx="5363375" cy="5121173"/>
          </a:xfrm>
        </p:spPr>
        <p:txBody>
          <a:bodyPr>
            <a:noAutofit/>
          </a:bodyPr>
          <a:lstStyle/>
          <a:p>
            <a:r>
              <a:rPr lang="en-US" sz="2400" dirty="0"/>
              <a:t>Goals for the </a:t>
            </a:r>
            <a:r>
              <a:rPr lang="en-US" sz="2400" dirty="0" err="1"/>
              <a:t>REsearch</a:t>
            </a:r>
            <a:r>
              <a:rPr lang="en-US" sz="2400" dirty="0"/>
              <a:t> Across Complementary and Integrative Health Institutions (REACH) Virtual Resource Centers Program</a:t>
            </a:r>
          </a:p>
          <a:p>
            <a:r>
              <a:rPr lang="en-US" sz="2400" dirty="0"/>
              <a:t>Overview of the RAND REACH Center</a:t>
            </a:r>
          </a:p>
          <a:p>
            <a:pPr lvl="1"/>
            <a:r>
              <a:rPr lang="en-US" sz="2400" dirty="0"/>
              <a:t>Dr. Patricia Herman</a:t>
            </a:r>
          </a:p>
          <a:p>
            <a:pPr lvl="1"/>
            <a:r>
              <a:rPr lang="en-US" sz="2400" dirty="0"/>
              <a:t>Dr. Michele Maiers</a:t>
            </a:r>
          </a:p>
          <a:p>
            <a:pPr lvl="1"/>
            <a:r>
              <a:rPr lang="en-US" sz="2400" dirty="0"/>
              <a:t>Dr. Ryan Bradley</a:t>
            </a:r>
          </a:p>
          <a:p>
            <a:r>
              <a:rPr lang="en-US" sz="2400" dirty="0"/>
              <a:t>RAND REACH Center Member Perspectives</a:t>
            </a:r>
          </a:p>
          <a:p>
            <a:pPr lvl="1"/>
            <a:r>
              <a:rPr lang="en-US" sz="2400" dirty="0"/>
              <a:t>Dr. Monique Aucoin</a:t>
            </a:r>
          </a:p>
          <a:p>
            <a:pPr lvl="1"/>
            <a:r>
              <a:rPr lang="en-US" sz="2400" dirty="0"/>
              <a:t>Dr. Joshua Goldenberg</a:t>
            </a:r>
          </a:p>
          <a:p>
            <a:pPr lvl="1"/>
            <a:r>
              <a:rPr lang="en-US" sz="2400" dirty="0"/>
              <a:t>Dr. Steffany Moonaz</a:t>
            </a:r>
          </a:p>
          <a:p>
            <a:r>
              <a:rPr lang="en-US" sz="2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68871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A0FE-3FC7-1302-0C96-D651A26D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 Pilot Research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E5D10-0237-0542-B547-C333003FDA8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27514" y="2505075"/>
            <a:ext cx="5668486" cy="3684588"/>
          </a:xfrm>
        </p:spPr>
        <p:txBody>
          <a:bodyPr>
            <a:normAutofit/>
          </a:bodyPr>
          <a:lstStyle/>
          <a:p>
            <a:r>
              <a:rPr lang="en-US" dirty="0"/>
              <a:t>Funded by NCMIC Foundation</a:t>
            </a:r>
          </a:p>
          <a:p>
            <a:r>
              <a:rPr lang="en-US" dirty="0"/>
              <a:t>2 year, $15K</a:t>
            </a:r>
          </a:p>
          <a:p>
            <a:r>
              <a:rPr lang="en-US" dirty="0"/>
              <a:t>Must inform larger research study proposals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Collaborative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Early career researchers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Monthly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86387-95E0-4DDC-96B9-B70C0576A3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97408" y="1681163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Parameters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C56F-B278-9364-A969-283639BA3D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77165" y="1667638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983FB-5643-D4F4-FA96-4E283C0472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81299" y="2505075"/>
            <a:ext cx="5183187" cy="3684588"/>
          </a:xfrm>
        </p:spPr>
        <p:txBody>
          <a:bodyPr/>
          <a:lstStyle/>
          <a:p>
            <a:r>
              <a:rPr lang="en-US" dirty="0"/>
              <a:t>Secondary data analysis; clinic records</a:t>
            </a:r>
          </a:p>
          <a:p>
            <a:r>
              <a:rPr lang="en-US" dirty="0"/>
              <a:t>Study protocol development</a:t>
            </a:r>
          </a:p>
          <a:p>
            <a:r>
              <a:rPr lang="en-US" dirty="0"/>
              <a:t>Survey</a:t>
            </a:r>
          </a:p>
          <a:p>
            <a:r>
              <a:rPr lang="en-US" dirty="0"/>
              <a:t>Literature reviews</a:t>
            </a:r>
          </a:p>
          <a:p>
            <a:r>
              <a:rPr lang="en-US" dirty="0"/>
              <a:t>Community 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8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4A61-AF28-6CC9-5259-0F20915B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84A2B6-B43C-30CC-D37F-BC199338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Overview of the RAND REACH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D4694-6C38-FDC9-6775-EF7F291943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the RAND REACH Scholars Program 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Ryan Bradley</a:t>
            </a:r>
          </a:p>
        </p:txBody>
      </p:sp>
    </p:spTree>
    <p:extLst>
      <p:ext uri="{BB962C8B-B14F-4D97-AF65-F5344CB8AC3E}">
        <p14:creationId xmlns:p14="http://schemas.microsoft.com/office/powerpoint/2010/main" val="259454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A453-C161-0B5E-A004-9DD2EB36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CBBB-67B9-C75F-48BC-479F6611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RAND REACH Scholars Program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42951D-3128-36E1-8C5C-3340DDF990BB}"/>
              </a:ext>
            </a:extLst>
          </p:cNvPr>
          <p:cNvSpPr txBox="1">
            <a:spLocks/>
          </p:cNvSpPr>
          <p:nvPr/>
        </p:nvSpPr>
        <p:spPr>
          <a:xfrm>
            <a:off x="4307595" y="857287"/>
            <a:ext cx="7456891" cy="587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Purpose:</a:t>
            </a:r>
          </a:p>
          <a:p>
            <a:pPr lvl="1"/>
            <a:r>
              <a:rPr lang="en-US" dirty="0"/>
              <a:t>Grow CIH research capacity by learning from RAND research experts, and alongside other CIH colleagues </a:t>
            </a:r>
          </a:p>
          <a:p>
            <a:pPr lvl="2"/>
            <a:endParaRPr lang="en-US" sz="2800" dirty="0"/>
          </a:p>
          <a:p>
            <a:r>
              <a:rPr lang="en-US" sz="4000" b="1" dirty="0"/>
              <a:t>Goal:</a:t>
            </a:r>
          </a:p>
          <a:p>
            <a:pPr lvl="1"/>
            <a:r>
              <a:rPr lang="en-US" dirty="0"/>
              <a:t>Provide training to develop CIH clinician scientists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A312-71BE-2506-B1DE-1685B8A30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08B6-0D4F-57BC-3D32-33A3BC74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RAND REACH Scholars Program: How does this work?</a:t>
            </a:r>
            <a:endParaRPr lang="en-US" sz="36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6913ABD-DC4C-99F9-BEA7-9CD956502AE4}"/>
              </a:ext>
            </a:extLst>
          </p:cNvPr>
          <p:cNvSpPr txBox="1">
            <a:spLocks/>
          </p:cNvSpPr>
          <p:nvPr/>
        </p:nvSpPr>
        <p:spPr>
          <a:xfrm>
            <a:off x="4901611" y="712381"/>
            <a:ext cx="6326372" cy="57812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Structure:</a:t>
            </a:r>
          </a:p>
          <a:p>
            <a:r>
              <a:rPr lang="en-US" dirty="0"/>
              <a:t>Completely virtual environment</a:t>
            </a:r>
          </a:p>
          <a:p>
            <a:r>
              <a:rPr lang="en-US" dirty="0"/>
              <a:t>2-year commitment</a:t>
            </a:r>
          </a:p>
          <a:p>
            <a:r>
              <a:rPr lang="en-US" dirty="0"/>
              <a:t>Fall ’24, ’25, ’26 cohorts</a:t>
            </a:r>
          </a:p>
          <a:p>
            <a:r>
              <a:rPr lang="en-US" dirty="0"/>
              <a:t>20% effort dedicated to research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Pragmatic approach</a:t>
            </a:r>
            <a:r>
              <a:rPr lang="en-US" b="1" dirty="0"/>
              <a:t>:</a:t>
            </a:r>
          </a:p>
          <a:p>
            <a:r>
              <a:rPr lang="en-US" dirty="0"/>
              <a:t>Carefully curated learning content</a:t>
            </a:r>
          </a:p>
          <a:p>
            <a:r>
              <a:rPr lang="en-US" dirty="0"/>
              <a:t>Network of support</a:t>
            </a:r>
          </a:p>
          <a:p>
            <a:r>
              <a:rPr lang="en-US" dirty="0"/>
              <a:t>Participatory learning that leads to:</a:t>
            </a:r>
          </a:p>
          <a:p>
            <a:pPr lvl="1"/>
            <a:r>
              <a:rPr lang="en-US" dirty="0"/>
              <a:t>Proposals</a:t>
            </a:r>
          </a:p>
          <a:p>
            <a:pPr lvl="1"/>
            <a:r>
              <a:rPr lang="en-US" dirty="0"/>
              <a:t>Collaborations</a:t>
            </a:r>
          </a:p>
          <a:p>
            <a:pPr lvl="1"/>
            <a:r>
              <a:rPr lang="en-US" dirty="0"/>
              <a:t>Publications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70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01FBA-D593-B6FE-5D0D-96E90110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C9B2-9474-A738-B0F3-A5FDE730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RAND REACH Scholars Program Components</a:t>
            </a:r>
            <a:endParaRPr lang="en-US" sz="36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7797CCA-34A3-3D7C-397C-7924FB6B20DD}"/>
              </a:ext>
            </a:extLst>
          </p:cNvPr>
          <p:cNvSpPr txBox="1">
            <a:spLocks/>
          </p:cNvSpPr>
          <p:nvPr/>
        </p:nvSpPr>
        <p:spPr>
          <a:xfrm>
            <a:off x="4162926" y="798404"/>
            <a:ext cx="7772399" cy="6500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Training:</a:t>
            </a:r>
          </a:p>
          <a:p>
            <a:pPr lvl="1"/>
            <a:r>
              <a:rPr lang="en-US" b="1" dirty="0"/>
              <a:t>“Bootcamp”-style intensive trainings</a:t>
            </a:r>
          </a:p>
          <a:p>
            <a:pPr lvl="2"/>
            <a:r>
              <a:rPr lang="en-US" sz="2400" b="1" dirty="0"/>
              <a:t>Research Methods Bootcamp June 24-28, 2024</a:t>
            </a:r>
          </a:p>
          <a:p>
            <a:pPr lvl="1"/>
            <a:r>
              <a:rPr lang="en-US" b="1" dirty="0"/>
              <a:t>Formal Courses with RAND faculty: </a:t>
            </a:r>
            <a:r>
              <a:rPr lang="en-US" dirty="0"/>
              <a:t>Earn a certificate in research from the RAND REACH Center after completing courses learning within a CIH cohort: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Designing Empirical Research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Non-experimental Research Design,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Introduction to Biostatistics,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Systematic Reviews,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Scientific Writing, and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Dissemination &amp; Implementation Science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328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6177C-A2B3-2528-49FE-6C1936305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475E-87D1-9163-06A5-CAA76A95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RAND REACH Scholars Program Components (Cont.)</a:t>
            </a:r>
            <a:endParaRPr lang="en-US" sz="36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9FE9F0D-FBA5-6805-D79D-F059A807671A}"/>
              </a:ext>
            </a:extLst>
          </p:cNvPr>
          <p:cNvSpPr txBox="1">
            <a:spLocks/>
          </p:cNvSpPr>
          <p:nvPr/>
        </p:nvSpPr>
        <p:spPr>
          <a:xfrm>
            <a:off x="4162926" y="228601"/>
            <a:ext cx="7772399" cy="6500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400" dirty="0"/>
          </a:p>
          <a:p>
            <a:r>
              <a:rPr lang="en-US" sz="2400" b="1" dirty="0"/>
              <a:t>Research Mentor Team</a:t>
            </a:r>
          </a:p>
          <a:p>
            <a:pPr lvl="1"/>
            <a:r>
              <a:rPr lang="en-US" dirty="0"/>
              <a:t>Benefit from an individually tailored network of mentors, matched to align with your research interests.</a:t>
            </a:r>
          </a:p>
          <a:p>
            <a:endParaRPr lang="en-US" sz="2400" dirty="0"/>
          </a:p>
          <a:p>
            <a:r>
              <a:rPr lang="en-US" sz="2400" b="1" dirty="0"/>
              <a:t>Professional Development Support for your Research Career</a:t>
            </a:r>
          </a:p>
          <a:p>
            <a:pPr lvl="1"/>
            <a:r>
              <a:rPr lang="en-US" dirty="0"/>
              <a:t>Receive structured assistance to turn your research ideas into successful grants, projects, and publications.</a:t>
            </a:r>
          </a:p>
          <a:p>
            <a:pPr lvl="1"/>
            <a:r>
              <a:rPr lang="en-US" dirty="0"/>
              <a:t>Discuss career aspirations &amp; strategy</a:t>
            </a:r>
          </a:p>
          <a:p>
            <a:pPr lvl="1"/>
            <a:r>
              <a:rPr lang="en-US" dirty="0"/>
              <a:t>Extend collaborative network</a:t>
            </a:r>
          </a:p>
        </p:txBody>
      </p:sp>
    </p:spTree>
    <p:extLst>
      <p:ext uri="{BB962C8B-B14F-4D97-AF65-F5344CB8AC3E}">
        <p14:creationId xmlns:p14="http://schemas.microsoft.com/office/powerpoint/2010/main" val="362968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6DD08-2913-D272-F76D-8F685952C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2288-9B12-A58C-FA58-3A65F800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Current RAND REACH Scholars</a:t>
            </a:r>
            <a:endParaRPr lang="en-US" sz="36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CCE13F7-49C8-D4B6-F68C-F8E92E8B09E7}"/>
              </a:ext>
            </a:extLst>
          </p:cNvPr>
          <p:cNvSpPr txBox="1">
            <a:spLocks/>
          </p:cNvSpPr>
          <p:nvPr/>
        </p:nvSpPr>
        <p:spPr>
          <a:xfrm>
            <a:off x="4307595" y="228601"/>
            <a:ext cx="7884405" cy="7640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4400" u="sng" dirty="0"/>
              <a:t>Andrea Albertson, DC:</a:t>
            </a:r>
            <a:r>
              <a:rPr lang="en-US" dirty="0"/>
              <a:t> Northwestern Health Sciences University</a:t>
            </a:r>
          </a:p>
          <a:p>
            <a:pPr lvl="1"/>
            <a:r>
              <a:rPr lang="en-US" dirty="0"/>
              <a:t>Interest area: Assessing CIH Contributions in FQHCs</a:t>
            </a:r>
          </a:p>
          <a:p>
            <a:r>
              <a:rPr lang="en-US" sz="4400" u="sng" dirty="0"/>
              <a:t>Monique Aucoin, ND, MSc</a:t>
            </a:r>
            <a:r>
              <a:rPr lang="en-US" u="sng" dirty="0"/>
              <a:t>:</a:t>
            </a:r>
            <a:r>
              <a:rPr lang="en-US" dirty="0"/>
              <a:t> Canadian College of Naturopathic Medicine  </a:t>
            </a:r>
          </a:p>
          <a:p>
            <a:pPr lvl="1"/>
            <a:r>
              <a:rPr lang="en-US" dirty="0"/>
              <a:t>Interest area: Nutritional Approaches to Anxiety</a:t>
            </a:r>
          </a:p>
          <a:p>
            <a:r>
              <a:rPr lang="en-US" sz="4400" u="sng" dirty="0"/>
              <a:t>Jocelyn </a:t>
            </a:r>
            <a:r>
              <a:rPr lang="en-US" sz="4400" u="sng" dirty="0" err="1"/>
              <a:t>Faydecko</a:t>
            </a:r>
            <a:r>
              <a:rPr lang="en-US" sz="4400" u="sng" dirty="0"/>
              <a:t>, ND, DC</a:t>
            </a:r>
            <a:r>
              <a:rPr lang="en-US" sz="4400" dirty="0"/>
              <a:t>:</a:t>
            </a:r>
            <a:r>
              <a:rPr lang="en-US" dirty="0"/>
              <a:t> National University of Health Sciences</a:t>
            </a:r>
          </a:p>
          <a:p>
            <a:pPr lvl="1"/>
            <a:r>
              <a:rPr lang="en-US" dirty="0"/>
              <a:t>Interest area: Gamified Behavioral Interventions to Support Family Physical Activity</a:t>
            </a:r>
          </a:p>
          <a:p>
            <a:r>
              <a:rPr lang="en-US" sz="4400" u="sng" dirty="0"/>
              <a:t>Alaa Gerais, ND:</a:t>
            </a:r>
            <a:r>
              <a:rPr lang="en-US" dirty="0"/>
              <a:t> Sonoran University of Health Sciences</a:t>
            </a:r>
          </a:p>
          <a:p>
            <a:pPr lvl="1"/>
            <a:r>
              <a:rPr lang="en-US" dirty="0"/>
              <a:t>Interest area: Regenerative Medicine </a:t>
            </a:r>
          </a:p>
          <a:p>
            <a:r>
              <a:rPr lang="en-US" sz="4400" u="sng" dirty="0"/>
              <a:t>Joshua Goldenberg, ND, PhD(cand.):</a:t>
            </a:r>
            <a:r>
              <a:rPr lang="en-US" dirty="0"/>
              <a:t> National University of Natural Medicine</a:t>
            </a:r>
          </a:p>
          <a:p>
            <a:pPr lvl="1"/>
            <a:r>
              <a:rPr lang="en-US" dirty="0"/>
              <a:t>Interest area: Evidence-synthesis, Traumatic Brain Injury </a:t>
            </a:r>
          </a:p>
          <a:p>
            <a:r>
              <a:rPr lang="en-US" sz="4400" u="sng" dirty="0"/>
              <a:t>Maranda Kleppe, DC</a:t>
            </a:r>
            <a:r>
              <a:rPr lang="en-US" sz="4400" dirty="0"/>
              <a:t>:</a:t>
            </a:r>
            <a:r>
              <a:rPr lang="en-US" dirty="0"/>
              <a:t> Palmer College of Chiropractic</a:t>
            </a:r>
          </a:p>
          <a:p>
            <a:pPr lvl="1"/>
            <a:r>
              <a:rPr lang="en-US" dirty="0"/>
              <a:t> Interest areas: D&amp;I, pain phenotyping, predictors of outcomes</a:t>
            </a:r>
          </a:p>
          <a:p>
            <a:r>
              <a:rPr lang="en-US" sz="4400" u="sng" dirty="0"/>
              <a:t>Meghan Mackey, DC:</a:t>
            </a:r>
            <a:r>
              <a:rPr lang="en-US" dirty="0"/>
              <a:t> Parker University</a:t>
            </a:r>
          </a:p>
          <a:p>
            <a:pPr lvl="1"/>
            <a:r>
              <a:rPr lang="en-US" dirty="0"/>
              <a:t>Interest area: Optimizing Treatment for Spinal Stenosis</a:t>
            </a:r>
          </a:p>
          <a:p>
            <a:r>
              <a:rPr lang="en-US" sz="4400" u="sng" dirty="0"/>
              <a:t>Maya Roth, ND:</a:t>
            </a:r>
            <a:r>
              <a:rPr lang="en-US" sz="4400" dirty="0"/>
              <a:t> </a:t>
            </a:r>
            <a:r>
              <a:rPr lang="en-US" dirty="0" err="1"/>
              <a:t>Bastyr</a:t>
            </a:r>
            <a:r>
              <a:rPr lang="en-US" dirty="0"/>
              <a:t> University California</a:t>
            </a:r>
          </a:p>
          <a:p>
            <a:pPr lvl="1"/>
            <a:r>
              <a:rPr lang="en-US" dirty="0"/>
              <a:t>Interest area: Practice Outcomes using EHR Data </a:t>
            </a:r>
          </a:p>
          <a:p>
            <a:r>
              <a:rPr lang="en-US" sz="4400" u="sng" dirty="0"/>
              <a:t>Carol Ann Weiss, DC, MSc</a:t>
            </a:r>
            <a:r>
              <a:rPr lang="en-US" sz="4400" dirty="0"/>
              <a:t>:</a:t>
            </a:r>
            <a:r>
              <a:rPr lang="en-US" dirty="0"/>
              <a:t> Canadian Memorial Chiropractic College</a:t>
            </a:r>
          </a:p>
          <a:p>
            <a:pPr lvl="1"/>
            <a:r>
              <a:rPr lang="en-US" dirty="0"/>
              <a:t>Interest area: Women’s Health</a:t>
            </a:r>
          </a:p>
          <a:p>
            <a:r>
              <a:rPr lang="en-US" sz="4400" u="sng" dirty="0"/>
              <a:t>Nicole Zipay, DC:</a:t>
            </a:r>
            <a:r>
              <a:rPr lang="en-US" sz="4400" dirty="0"/>
              <a:t> </a:t>
            </a:r>
            <a:r>
              <a:rPr lang="en-US" dirty="0"/>
              <a:t>Parker University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Interest areas: musculoskeletal ultrasonography, and contextual effect of language used in discussing imaging results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14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FCF8F-A9B1-0537-D597-955E10E0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80576-20D7-6A10-6391-0B331E33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RAND REACH Center Member Perspectives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4E1A7-3BE4-9040-BDE0-501E3692F3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xperience in the RAND REACH Scholars Program &amp; with a pilot grant  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Monique Aucoin</a:t>
            </a:r>
          </a:p>
        </p:txBody>
      </p:sp>
    </p:spTree>
    <p:extLst>
      <p:ext uri="{BB962C8B-B14F-4D97-AF65-F5344CB8AC3E}">
        <p14:creationId xmlns:p14="http://schemas.microsoft.com/office/powerpoint/2010/main" val="3675692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Expertise to Advance a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altLang="en-US" sz="2600" dirty="0" err="1"/>
              <a:t>EASe</a:t>
            </a:r>
            <a:r>
              <a:rPr lang="en-US" altLang="en-US" sz="2600" dirty="0"/>
              <a:t>-GAD pilot study</a:t>
            </a:r>
          </a:p>
          <a:p>
            <a:r>
              <a:rPr lang="en-US" altLang="en-US" sz="2600" dirty="0"/>
              <a:t>What is the impact of these dietary recommendations on the cost of food? </a:t>
            </a:r>
          </a:p>
          <a:p>
            <a:r>
              <a:rPr lang="en-US" altLang="en-US" sz="2600" dirty="0"/>
              <a:t>Expertise in Cost Evaluation </a:t>
            </a:r>
          </a:p>
          <a:p>
            <a:r>
              <a:rPr lang="en-US" altLang="en-US" sz="2600" dirty="0"/>
              <a:t>Pilot process underway</a:t>
            </a:r>
          </a:p>
          <a:p>
            <a:r>
              <a:rPr lang="en-US" altLang="en-US" sz="2600" dirty="0"/>
              <a:t>Strengthen funding application for subsequent study </a:t>
            </a:r>
          </a:p>
          <a:p>
            <a:endParaRPr lang="en-US" sz="2600" dirty="0"/>
          </a:p>
        </p:txBody>
      </p:sp>
      <p:pic>
        <p:nvPicPr>
          <p:cNvPr id="5" name="Picture 4" descr="Jars of coins">
            <a:extLst>
              <a:ext uri="{FF2B5EF4-FFF2-40B4-BE49-F238E27FC236}">
                <a16:creationId xmlns:a16="http://schemas.microsoft.com/office/drawing/2014/main" id="{06056355-9471-5428-EF39-A1651A72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60" y="3490755"/>
            <a:ext cx="356616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0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28" y="128433"/>
            <a:ext cx="5250272" cy="2178525"/>
          </a:xfrm>
        </p:spPr>
        <p:txBody>
          <a:bodyPr>
            <a:normAutofit/>
          </a:bodyPr>
          <a:lstStyle/>
          <a:p>
            <a:r>
              <a:rPr lang="en-US" sz="3200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sz="2600" dirty="0"/>
              <a:t>Inter-institutional collaboration </a:t>
            </a:r>
          </a:p>
          <a:p>
            <a:r>
              <a:rPr lang="en-US" sz="2600" dirty="0"/>
              <a:t>Research Methods &amp; Stats training: fill in knowledge gaps, confidence </a:t>
            </a:r>
          </a:p>
          <a:p>
            <a:r>
              <a:rPr lang="en-US" sz="2600" dirty="0"/>
              <a:t>Mentorship</a:t>
            </a:r>
          </a:p>
          <a:p>
            <a:r>
              <a:rPr lang="en-US" sz="2600" dirty="0"/>
              <a:t>Opportunity to consult an expert </a:t>
            </a:r>
          </a:p>
          <a:p>
            <a:endParaRPr lang="en-US" sz="2600" dirty="0"/>
          </a:p>
        </p:txBody>
      </p:sp>
      <p:pic>
        <p:nvPicPr>
          <p:cNvPr id="5" name="Picture 4" descr="People with tablet">
            <a:extLst>
              <a:ext uri="{FF2B5EF4-FFF2-40B4-BE49-F238E27FC236}">
                <a16:creationId xmlns:a16="http://schemas.microsoft.com/office/drawing/2014/main" id="{DB617ECF-BFC3-1546-72B0-73305C26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0" y="2835435"/>
            <a:ext cx="3916680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4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37A220-7AB4-7E40-8FFA-F6CE6478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Goals for the </a:t>
            </a:r>
            <a:r>
              <a:rPr lang="en-US" sz="4400" dirty="0" err="1"/>
              <a:t>REsearch</a:t>
            </a:r>
            <a:r>
              <a:rPr lang="en-US" sz="4400" dirty="0"/>
              <a:t> Across Complementary and Integrative Health Institutions (REACH) Virtual Resource Centers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58B71-87AE-AE49-9742-75BB4CEDA9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600" dirty="0"/>
              <a:t>Patricia M Herman (for Jenny Baumgartner, NCCIH Project Scientist)</a:t>
            </a:r>
          </a:p>
        </p:txBody>
      </p:sp>
    </p:spTree>
    <p:extLst>
      <p:ext uri="{BB962C8B-B14F-4D97-AF65-F5344CB8AC3E}">
        <p14:creationId xmlns:p14="http://schemas.microsoft.com/office/powerpoint/2010/main" val="3518410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F2AD2-34BE-5373-2FC2-209DC91F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4CFFDE-4E4D-22C6-82EC-11F7F8CC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RAND REACH Center Member Perspectives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E8CF8-6E4E-C2A0-8B88-A964E62E68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xperience in RAND REACH Scholars, with a pilot grant, and increasing his professional network  </a:t>
            </a:r>
            <a:endParaRPr lang="en-US" sz="3500" dirty="0"/>
          </a:p>
          <a:p>
            <a:endParaRPr lang="en-US" dirty="0"/>
          </a:p>
          <a:p>
            <a:r>
              <a:rPr lang="en-US" dirty="0"/>
              <a:t>Joshua Goldenberg</a:t>
            </a:r>
          </a:p>
        </p:txBody>
      </p:sp>
    </p:spTree>
    <p:extLst>
      <p:ext uri="{BB962C8B-B14F-4D97-AF65-F5344CB8AC3E}">
        <p14:creationId xmlns:p14="http://schemas.microsoft.com/office/powerpoint/2010/main" val="243204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Opening Doors and Mindsets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altLang="en-US" sz="2600" dirty="0"/>
              <a:t>Expanded network of researchers</a:t>
            </a:r>
          </a:p>
          <a:p>
            <a:r>
              <a:rPr lang="en-US" altLang="en-US" sz="2600" dirty="0"/>
              <a:t>Access to very high level investigators</a:t>
            </a:r>
          </a:p>
          <a:p>
            <a:r>
              <a:rPr lang="en-US" altLang="en-US" sz="2600" dirty="0"/>
              <a:t>High quality mentorship</a:t>
            </a:r>
          </a:p>
          <a:p>
            <a:r>
              <a:rPr lang="en-US" altLang="en-US" sz="2600" dirty="0"/>
              <a:t>Exposure to new ideas and ways of thinking about problems – benefiting from the experience of others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3178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altLang="en-US" sz="2600" dirty="0"/>
              <a:t>“Forced” collaboration</a:t>
            </a:r>
          </a:p>
          <a:p>
            <a:r>
              <a:rPr lang="en-US" altLang="en-US" sz="2600" dirty="0"/>
              <a:t>Expanding beyond just my ND peers</a:t>
            </a:r>
          </a:p>
          <a:p>
            <a:r>
              <a:rPr lang="en-US" altLang="en-US" sz="2600" dirty="0"/>
              <a:t>Joint writing group</a:t>
            </a:r>
          </a:p>
          <a:p>
            <a:r>
              <a:rPr lang="en-US" altLang="en-US" sz="2600" dirty="0"/>
              <a:t>Mutual support </a:t>
            </a:r>
          </a:p>
          <a:p>
            <a:r>
              <a:rPr lang="en-US" altLang="en-US" sz="2600" dirty="0"/>
              <a:t>“We’re all in this together”</a:t>
            </a:r>
          </a:p>
          <a:p>
            <a:r>
              <a:rPr lang="en-US" altLang="en-US" sz="2600" dirty="0"/>
              <a:t>Comradery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2538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2538" y="439615"/>
            <a:ext cx="5949462" cy="5976947"/>
          </a:xfrm>
        </p:spPr>
        <p:txBody>
          <a:bodyPr>
            <a:noAutofit/>
          </a:bodyPr>
          <a:lstStyle/>
          <a:p>
            <a:r>
              <a:rPr lang="en-US" altLang="en-US" sz="2600" dirty="0" err="1"/>
              <a:t>Pardee</a:t>
            </a:r>
            <a:r>
              <a:rPr lang="en-US" altLang="en-US" sz="2600" dirty="0"/>
              <a:t> </a:t>
            </a:r>
          </a:p>
          <a:p>
            <a:pPr lvl="1"/>
            <a:r>
              <a:rPr lang="en-US" altLang="en-US" sz="2600" dirty="0"/>
              <a:t>Useful coursework without time pressure for busy professionals</a:t>
            </a:r>
          </a:p>
          <a:p>
            <a:pPr lvl="1"/>
            <a:r>
              <a:rPr lang="en-US" altLang="en-US" sz="2600" dirty="0"/>
              <a:t>Biostats with R – pragmatic/useful</a:t>
            </a:r>
          </a:p>
          <a:p>
            <a:r>
              <a:rPr lang="en-US" altLang="en-US" sz="2600" dirty="0"/>
              <a:t>Pilot</a:t>
            </a:r>
          </a:p>
          <a:p>
            <a:pPr lvl="1"/>
            <a:r>
              <a:rPr lang="en-US" altLang="en-US" sz="2600" dirty="0"/>
              <a:t>Neurotrauma Evidence Synthesis Training (NEST) Pilot Program</a:t>
            </a:r>
          </a:p>
          <a:p>
            <a:pPr lvl="1"/>
            <a:r>
              <a:rPr lang="en-US" altLang="en-US" sz="2600" dirty="0"/>
              <a:t>Allowed us to build a program and gather preliminary data for an NIH application</a:t>
            </a:r>
          </a:p>
          <a:p>
            <a:pPr lvl="1"/>
            <a:r>
              <a:rPr lang="en-US" altLang="en-US" sz="2600" dirty="0"/>
              <a:t>Mock Review before submission</a:t>
            </a:r>
          </a:p>
          <a:p>
            <a:pPr lvl="1"/>
            <a:r>
              <a:rPr lang="en-US" altLang="en-US" sz="2600" dirty="0"/>
              <a:t>Feedback on the NIH Feedback</a:t>
            </a:r>
          </a:p>
          <a:p>
            <a:pPr lvl="1"/>
            <a:r>
              <a:rPr lang="en-US" altLang="en-US" sz="2600" dirty="0"/>
              <a:t>Support through the full “lifecycle” of a NIH grant application</a:t>
            </a:r>
          </a:p>
          <a:p>
            <a:pPr lvl="1"/>
            <a:endParaRPr lang="en-US" altLang="en-US" sz="2600" dirty="0"/>
          </a:p>
          <a:p>
            <a:pPr lvl="1"/>
            <a:endParaRPr lang="en-US" alt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88411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FF416-F120-BF9B-15E9-A2320D85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5B3264-5A3C-52F9-296E-5155EACD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RAND REACH Center Member Perspectives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5A670-1544-C30B-AA5D-E9F23E50C1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Value of the</a:t>
            </a:r>
            <a:r>
              <a:rPr lang="en-US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pilot grants and benefits of collaboration  </a:t>
            </a:r>
            <a:endParaRPr lang="en-US" sz="3500" dirty="0"/>
          </a:p>
          <a:p>
            <a:endParaRPr lang="en-US" dirty="0"/>
          </a:p>
          <a:p>
            <a:r>
              <a:rPr lang="en-US" dirty="0"/>
              <a:t>Steffany Moonaz</a:t>
            </a:r>
          </a:p>
        </p:txBody>
      </p:sp>
    </p:spTree>
    <p:extLst>
      <p:ext uri="{BB962C8B-B14F-4D97-AF65-F5344CB8AC3E}">
        <p14:creationId xmlns:p14="http://schemas.microsoft.com/office/powerpoint/2010/main" val="3844929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5250272" cy="473963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Experience with REACH Pilot Funding</a:t>
            </a:r>
          </a:p>
          <a:p>
            <a:r>
              <a:rPr lang="en-US" altLang="en-US" sz="2800" dirty="0"/>
              <a:t>RAND REACH support with grant proposals and process</a:t>
            </a:r>
          </a:p>
          <a:p>
            <a:r>
              <a:rPr lang="en-US" altLang="en-US" sz="2800" dirty="0"/>
              <a:t>Findings from qualitative research on CIH/R1 collaborations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3289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0EB7-590F-8F4D-A413-01818DF7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Online Yoga for Juvenile Idiopathic Arthritis: Stakeholder Survey and Protocol Development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42DACA-AA86-0C2E-A962-4F1C02AB6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5743" y="429986"/>
            <a:ext cx="5976257" cy="5998027"/>
          </a:xfrm>
        </p:spPr>
        <p:txBody>
          <a:bodyPr>
            <a:noAutofit/>
          </a:bodyPr>
          <a:lstStyle/>
          <a:p>
            <a:r>
              <a:rPr lang="en-US" sz="2400" dirty="0"/>
              <a:t>No existing literature in yoga for JIA</a:t>
            </a:r>
          </a:p>
          <a:p>
            <a:r>
              <a:rPr lang="en-US" sz="2400" dirty="0"/>
              <a:t>In-person yoga infeasible</a:t>
            </a:r>
          </a:p>
          <a:p>
            <a:r>
              <a:rPr lang="en-US" sz="2400" dirty="0"/>
              <a:t>Vulnerable population</a:t>
            </a:r>
          </a:p>
          <a:p>
            <a:r>
              <a:rPr lang="en-US" sz="2400" dirty="0"/>
              <a:t>Opportunity for lifelong management</a:t>
            </a:r>
          </a:p>
          <a:p>
            <a:r>
              <a:rPr lang="en-US" sz="2400" dirty="0"/>
              <a:t>Consideration of R34 but no framework</a:t>
            </a:r>
          </a:p>
          <a:p>
            <a:pPr lvl="1"/>
            <a:r>
              <a:rPr lang="en-US" dirty="0"/>
              <a:t>CARRA Small Grant</a:t>
            </a:r>
          </a:p>
          <a:p>
            <a:pPr lvl="1"/>
            <a:r>
              <a:rPr lang="en-US" dirty="0"/>
              <a:t>Rheumatology Research Foundation</a:t>
            </a:r>
          </a:p>
          <a:p>
            <a:pPr lvl="1"/>
            <a:r>
              <a:rPr lang="en-US" dirty="0"/>
              <a:t>CARRA Large Grant</a:t>
            </a:r>
          </a:p>
          <a:p>
            <a:pPr lvl="1"/>
            <a:r>
              <a:rPr lang="en-US" dirty="0"/>
              <a:t>RAND REACH Pilot</a:t>
            </a:r>
          </a:p>
          <a:p>
            <a:r>
              <a:rPr lang="en-US" sz="2400" dirty="0"/>
              <a:t>Will allow stakeholder-informed intervention protocol for future trial</a:t>
            </a:r>
          </a:p>
          <a:p>
            <a:r>
              <a:rPr lang="en-US" sz="2400" dirty="0"/>
              <a:t>NOTES:</a:t>
            </a:r>
          </a:p>
          <a:p>
            <a:pPr lvl="1"/>
            <a:r>
              <a:rPr lang="en-US" sz="2000" dirty="0"/>
              <a:t>Insufficient funding requires significant support from home institution</a:t>
            </a:r>
          </a:p>
          <a:p>
            <a:pPr lvl="1"/>
            <a:r>
              <a:rPr lang="en-US" sz="2000" dirty="0"/>
              <a:t>Constraints on collaborators (R1 subaward, need for CIH institution)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900E3-F243-4225-FE8E-26E99B35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399"/>
            <a:ext cx="6096000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12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810DC0-FDF2-6B42-9A26-27647241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751DDB"/>
                </a:solidFill>
              </a:rPr>
              <a:t>RAND REACH Grant Proposal Support</a:t>
            </a:r>
            <a:endParaRPr lang="en-US" sz="4400" dirty="0">
              <a:solidFill>
                <a:srgbClr val="751DDB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4E4DE39-A288-B04B-A093-F6BBA691CA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6669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D9D6638-007C-2541-B001-DE5FDBA69F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 b="7866"/>
          <a:stretch/>
        </p:blipFill>
        <p:spPr>
          <a:xfrm>
            <a:off x="6095525" y="3429000"/>
            <a:ext cx="6096476" cy="34290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322D7D-88BA-FB41-90A9-F299A84C30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4800" y="2376709"/>
            <a:ext cx="5540829" cy="2521862"/>
          </a:xfrm>
        </p:spPr>
        <p:txBody>
          <a:bodyPr>
            <a:noAutofit/>
          </a:bodyPr>
          <a:lstStyle/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Feedback during incubator sessions</a:t>
            </a:r>
          </a:p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Mock study sections</a:t>
            </a:r>
          </a:p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Communication with NIH staff</a:t>
            </a:r>
          </a:p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SCU’s first R01 grant ever!</a:t>
            </a:r>
          </a:p>
          <a:p>
            <a:endParaRPr lang="en-US" sz="28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E6C3D5-B143-ED45-B067-E0643079F1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19954" y="6453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9F17C-C879-D541-940E-854BE1CC6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46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25904"/>
            <a:ext cx="11941629" cy="1043677"/>
          </a:xfrm>
        </p:spPr>
        <p:txBody>
          <a:bodyPr>
            <a:noAutofit/>
          </a:bodyPr>
          <a:lstStyle/>
          <a:p>
            <a:r>
              <a:rPr lang="en-US" i="0" dirty="0">
                <a:effectLst/>
              </a:rPr>
              <a:t>Cross-Sectional Survey Analysis of Institutional Research Partnerships in Complementary and Integrative Health: Identifying Barriers and Facilitators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2F655-4817-57E5-367D-12C3E5F4A017}"/>
              </a:ext>
            </a:extLst>
          </p:cNvPr>
          <p:cNvSpPr txBox="1"/>
          <p:nvPr/>
        </p:nvSpPr>
        <p:spPr>
          <a:xfrm>
            <a:off x="273628" y="1440204"/>
            <a:ext cx="11644743" cy="452431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Research Working Group of Academic Collaborative for Integrative Health (now in AIHM)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Cross-sectional mixed methods survey of CIH and R1 collaborators (goal to include dyads)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 questions: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1. How did the CIH institutions successfully initiate and sustain research projects and collaborative relationships with R1 institutions?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2. How did R1 institutions respond to and maintain collaborative relationships with CIH institutions?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3. How can the experience from prior collaborations inform future collaborations between CIH and R1 institutions?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43DA-BAAE-92D5-6817-AF562CF82293}"/>
              </a:ext>
            </a:extLst>
          </p:cNvPr>
          <p:cNvSpPr txBox="1"/>
          <p:nvPr/>
        </p:nvSpPr>
        <p:spPr>
          <a:xfrm>
            <a:off x="97971" y="6027003"/>
            <a:ext cx="12094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Anderson B, Munk N, Moonaz S, Healey D. Cross-Sectional Survey Analysis of Institutional Research Partnerships in Complementary and Integrative Health: Identifying Barriers and Facilitators. J </a:t>
            </a:r>
            <a:r>
              <a:rPr lang="en-US" sz="1600" dirty="0" err="1"/>
              <a:t>Integr</a:t>
            </a:r>
            <a:r>
              <a:rPr lang="en-US" sz="1600" dirty="0"/>
              <a:t> Complement Med. 2024 Dec 9. </a:t>
            </a:r>
            <a:r>
              <a:rPr lang="en-US" sz="1600" dirty="0" err="1"/>
              <a:t>doi</a:t>
            </a:r>
            <a:r>
              <a:rPr lang="en-US" sz="1600" dirty="0"/>
              <a:t>: 10.1089/jicm.2024.0382. </a:t>
            </a:r>
            <a:r>
              <a:rPr lang="en-US" sz="1600" dirty="0" err="1"/>
              <a:t>Epub</a:t>
            </a:r>
            <a:r>
              <a:rPr lang="en-US" sz="1600" dirty="0"/>
              <a:t> ahead of print. PMID: 39648830.</a:t>
            </a:r>
          </a:p>
        </p:txBody>
      </p:sp>
    </p:spTree>
    <p:extLst>
      <p:ext uri="{BB962C8B-B14F-4D97-AF65-F5344CB8AC3E}">
        <p14:creationId xmlns:p14="http://schemas.microsoft.com/office/powerpoint/2010/main" val="3204875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FD1107-2026-DEE1-0ABC-5F605CA198C3}"/>
              </a:ext>
            </a:extLst>
          </p:cNvPr>
          <p:cNvGraphicFramePr>
            <a:graphicFrameLocks noGrp="1"/>
          </p:cNvGraphicFramePr>
          <p:nvPr/>
        </p:nvGraphicFramePr>
        <p:xfrm>
          <a:off x="1153885" y="-1"/>
          <a:ext cx="9688286" cy="68881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44143">
                  <a:extLst>
                    <a:ext uri="{9D8B030D-6E8A-4147-A177-3AD203B41FA5}">
                      <a16:colId xmlns:a16="http://schemas.microsoft.com/office/drawing/2014/main" val="1067093462"/>
                    </a:ext>
                  </a:extLst>
                </a:gridCol>
                <a:gridCol w="4844143">
                  <a:extLst>
                    <a:ext uri="{9D8B030D-6E8A-4147-A177-3AD203B41FA5}">
                      <a16:colId xmlns:a16="http://schemas.microsoft.com/office/drawing/2014/main" val="1433207484"/>
                    </a:ext>
                  </a:extLst>
                </a:gridCol>
              </a:tblGrid>
              <a:tr h="348674">
                <a:tc>
                  <a:txBody>
                    <a:bodyPr/>
                    <a:lstStyle/>
                    <a:p>
                      <a:pPr fontAlgn="t"/>
                      <a:r>
                        <a:rPr lang="en-US" sz="1700" b="1" dirty="0">
                          <a:effectLst/>
                        </a:rPr>
                        <a:t>Table 1. Participant Self-Report Descriptors</a:t>
                      </a:r>
                      <a:endParaRPr lang="en-US" sz="1700" dirty="0">
                        <a:effectLst/>
                      </a:endParaRP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 dirty="0">
                          <a:effectLst/>
                        </a:rPr>
                        <a:t>N=26 (%)</a:t>
                      </a:r>
                      <a:endParaRPr lang="en-US" sz="1700" dirty="0">
                        <a:effectLst/>
                      </a:endParaRP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2357177973"/>
                  </a:ext>
                </a:extLst>
              </a:tr>
              <a:tr h="871684">
                <a:tc>
                  <a:txBody>
                    <a:bodyPr/>
                    <a:lstStyle/>
                    <a:p>
                      <a:pPr fontAlgn="t"/>
                      <a:r>
                        <a:rPr lang="en-US" sz="1700" b="1" dirty="0">
                          <a:effectLst/>
                        </a:rPr>
                        <a:t>Respondent Institution Type</a:t>
                      </a:r>
                      <a:endParaRPr lang="en-US" sz="1700" dirty="0">
                        <a:effectLst/>
                      </a:endParaRP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Research Institute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Complementary Integrative Training</a:t>
                      </a: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 (7.7)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24 (92.3)</a:t>
                      </a: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408792044"/>
                  </a:ext>
                </a:extLst>
              </a:tr>
              <a:tr h="2963725">
                <a:tc>
                  <a:txBody>
                    <a:bodyPr/>
                    <a:lstStyle/>
                    <a:p>
                      <a:pPr marL="152400" indent="-152400" fontAlgn="t"/>
                      <a:r>
                        <a:rPr lang="en-US" sz="1700" b="1" dirty="0">
                          <a:effectLst/>
                        </a:rPr>
                        <a:t>Role in Collaborative Endeavor</a:t>
                      </a:r>
                      <a:endParaRPr lang="en-US" sz="1700" dirty="0">
                        <a:effectLst/>
                      </a:endParaRP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Administrator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Researcher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Consultant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Liaison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Interventionist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Statistician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Project/Research Design</a:t>
                      </a: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Program Management</a:t>
                      </a: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Publication Author</a:t>
                      </a: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Other*</a:t>
                      </a: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13 (50.0)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20 (76.0)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6 (23.1)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4 (15.4)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3 (11.5)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6 (23.1)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14 (53.8)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10 (38.5)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17 (65.4)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 (7.7)</a:t>
                      </a: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3431266068"/>
                  </a:ext>
                </a:extLst>
              </a:tr>
              <a:tr h="2702220">
                <a:tc>
                  <a:txBody>
                    <a:bodyPr/>
                    <a:lstStyle/>
                    <a:p>
                      <a:pPr fontAlgn="t"/>
                      <a:r>
                        <a:rPr lang="en-US" sz="1700" b="1">
                          <a:effectLst/>
                        </a:rPr>
                        <a:t>Represented IH Disciplines in Collaboration</a:t>
                      </a:r>
                      <a:endParaRPr lang="en-US" sz="1700">
                        <a:effectLst/>
                      </a:endParaRP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Acupuncture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Traditional Chinese Medicine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Chiropractic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Naturopathic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Massage Therapy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Midwifery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Yoga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Ayurvedic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Other**</a:t>
                      </a: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9 (34.6)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6 (23.1)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15 (57.7)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8 (30.8)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5 (19.2)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0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5 (19.2)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0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3 (11.5)</a:t>
                      </a: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50139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70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852B1D-4780-4A80-8D24-ECA0D0BD2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" y="6606"/>
            <a:ext cx="5046833" cy="6541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8AF4D-FDCD-47D8-B788-38D5C936D57D}"/>
              </a:ext>
            </a:extLst>
          </p:cNvPr>
          <p:cNvSpPr txBox="1"/>
          <p:nvPr/>
        </p:nvSpPr>
        <p:spPr>
          <a:xfrm>
            <a:off x="5374950" y="5793959"/>
            <a:ext cx="642615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3911">
              <a:defRPr/>
            </a:pPr>
            <a:r>
              <a:rPr lang="en-US" sz="2150" dirty="0">
                <a:solidFill>
                  <a:srgbClr val="000000"/>
                </a:solidFill>
                <a:latin typeface="Arial"/>
                <a:hlinkClick r:id="rId4"/>
              </a:rPr>
              <a:t>https://www.nccih.nih.gov/about/nccih-strategic-plan-2021-2025</a:t>
            </a:r>
            <a:r>
              <a:rPr lang="en-US" sz="215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97ED5-9759-44BF-94FD-31948D5EE6FF}"/>
              </a:ext>
            </a:extLst>
          </p:cNvPr>
          <p:cNvSpPr txBox="1"/>
          <p:nvPr/>
        </p:nvSpPr>
        <p:spPr>
          <a:xfrm>
            <a:off x="5540622" y="547768"/>
            <a:ext cx="560521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4047">
              <a:defRPr/>
            </a:pPr>
            <a:r>
              <a:rPr lang="en-US" sz="2000" b="1" dirty="0">
                <a:solidFill>
                  <a:srgbClr val="2A4E84"/>
                </a:solidFill>
                <a:latin typeface="Arial"/>
              </a:rPr>
              <a:t>Primary Research Objectives: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Advance fundamental science and methods development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Advance research on the whole person and on the integration of complementary and conventional care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Foster research on health promotion and restoration, resilience, disease prevention, and symptom management</a:t>
            </a:r>
          </a:p>
          <a:p>
            <a:pPr defTabSz="544047">
              <a:defRPr/>
            </a:pPr>
            <a:endParaRPr lang="en-US" sz="2000" dirty="0">
              <a:solidFill>
                <a:srgbClr val="2A4E84"/>
              </a:solidFill>
              <a:latin typeface="Arial"/>
            </a:endParaRPr>
          </a:p>
          <a:p>
            <a:pPr defTabSz="544047">
              <a:defRPr/>
            </a:pPr>
            <a:r>
              <a:rPr lang="en-US" sz="2000" b="1" dirty="0">
                <a:solidFill>
                  <a:srgbClr val="2A4E84"/>
                </a:solidFill>
                <a:latin typeface="Arial"/>
              </a:rPr>
              <a:t>Cross-Cutting Objectives: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Enhance the complementary and integrative health research workforce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Provide objective evidence-based information on complementary and integrative health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206463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Emergent Themes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4B2F65-127B-1B44-B1EB-B8B2EC47253E}"/>
              </a:ext>
            </a:extLst>
          </p:cNvPr>
          <p:cNvGraphicFramePr>
            <a:graphicFrameLocks noGrp="1"/>
          </p:cNvGraphicFramePr>
          <p:nvPr/>
        </p:nvGraphicFramePr>
        <p:xfrm>
          <a:off x="427514" y="1567543"/>
          <a:ext cx="11274630" cy="519870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5637315">
                  <a:extLst>
                    <a:ext uri="{9D8B030D-6E8A-4147-A177-3AD203B41FA5}">
                      <a16:colId xmlns:a16="http://schemas.microsoft.com/office/drawing/2014/main" val="834422816"/>
                    </a:ext>
                  </a:extLst>
                </a:gridCol>
                <a:gridCol w="5637315">
                  <a:extLst>
                    <a:ext uri="{9D8B030D-6E8A-4147-A177-3AD203B41FA5}">
                      <a16:colId xmlns:a16="http://schemas.microsoft.com/office/drawing/2014/main" val="1138000801"/>
                    </a:ext>
                  </a:extLst>
                </a:gridCol>
              </a:tblGrid>
              <a:tr h="5426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5144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Research Funding, Publications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Lack of CIH Infrastructure, Experience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11708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Knowledge and Experience Acquisition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Institutional Differences in Power and Culture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93094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Strengthened Collaborative Relationship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Credentialing, Regulation of CIH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987883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Relationships, Collegiality, Commitment, Teamwork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449250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Productivity and Increased Opportunities, Outcomes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(R1 Costs)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907466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Institutional Changes, Benefits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5179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716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37A220-7AB4-7E40-8FFA-F6CE6478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58B71-87AE-AE49-9742-75BB4CEDA9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514" y="4006133"/>
            <a:ext cx="11335640" cy="1460500"/>
          </a:xfrm>
        </p:spPr>
        <p:txBody>
          <a:bodyPr/>
          <a:lstStyle/>
          <a:p>
            <a:r>
              <a:rPr lang="en-US" dirty="0"/>
              <a:t>Please feel free check out our website at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www.rand.org/reachcenter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en-US" dirty="0"/>
          </a:p>
          <a:p>
            <a:r>
              <a:rPr lang="en-US" dirty="0"/>
              <a:t>Questions: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REACHCenter@rand.org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22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DAD77CA4-54A2-4D9F-333A-B428C003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461027E2-9809-D9BF-E351-AFE83F1FB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Rationale for REACH Resource Centers</a:t>
            </a:r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DD60D0-8F58-CF44-1B08-6A0CC5227F48}"/>
              </a:ext>
            </a:extLst>
          </p:cNvPr>
          <p:cNvSpPr txBox="1">
            <a:spLocks/>
          </p:cNvSpPr>
          <p:nvPr/>
        </p:nvSpPr>
        <p:spPr>
          <a:xfrm>
            <a:off x="611029" y="1668925"/>
            <a:ext cx="4096373" cy="639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Research Intensive Institutions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3B2C2C-135A-C0A5-F817-0A9D1BD0EC96}"/>
              </a:ext>
            </a:extLst>
          </p:cNvPr>
          <p:cNvSpPr txBox="1">
            <a:spLocks/>
          </p:cNvSpPr>
          <p:nvPr/>
        </p:nvSpPr>
        <p:spPr>
          <a:xfrm>
            <a:off x="611029" y="2579989"/>
            <a:ext cx="5385515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Strong research infrastructure and environment</a:t>
            </a:r>
          </a:p>
          <a:p>
            <a:r>
              <a:rPr lang="en-US" sz="2200" dirty="0"/>
              <a:t>Grantsmanship courses and support</a:t>
            </a:r>
          </a:p>
          <a:p>
            <a:r>
              <a:rPr lang="en-US" sz="2200" dirty="0"/>
              <a:t>Research training</a:t>
            </a:r>
          </a:p>
          <a:p>
            <a:r>
              <a:rPr lang="en-US" sz="2200" dirty="0"/>
              <a:t>Interdisciplinary networks</a:t>
            </a:r>
          </a:p>
          <a:p>
            <a:r>
              <a:rPr lang="en-US" sz="2200" dirty="0"/>
              <a:t>PI’s with history of NIH funding</a:t>
            </a:r>
          </a:p>
          <a:p>
            <a:r>
              <a:rPr lang="en-US" sz="2200" dirty="0"/>
              <a:t>Lack strong presence of clinician scientists trained in complementary and integrative health disciplines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831A75C-133A-3F1A-8E4C-0795AC6A0BC3}"/>
              </a:ext>
            </a:extLst>
          </p:cNvPr>
          <p:cNvSpPr txBox="1">
            <a:spLocks/>
          </p:cNvSpPr>
          <p:nvPr/>
        </p:nvSpPr>
        <p:spPr>
          <a:xfrm>
            <a:off x="6193342" y="1668925"/>
            <a:ext cx="5387630" cy="639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solidFill>
                  <a:schemeClr val="accent1"/>
                </a:solidFill>
              </a:rPr>
              <a:t>Complementary and Integrative Health Clinical Institutions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649FE12-ADF7-59F3-6A9B-B6770D472FC1}"/>
              </a:ext>
            </a:extLst>
          </p:cNvPr>
          <p:cNvSpPr txBox="1">
            <a:spLocks/>
          </p:cNvSpPr>
          <p:nvPr/>
        </p:nvSpPr>
        <p:spPr>
          <a:xfrm>
            <a:off x="6193342" y="2579989"/>
            <a:ext cx="5387630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Faculty include clinician scientists with clinical training to inform research questions</a:t>
            </a:r>
          </a:p>
          <a:p>
            <a:r>
              <a:rPr lang="en-US" sz="2200" dirty="0"/>
              <a:t>Strong clinical training environment to contribute to knowledge generation</a:t>
            </a:r>
          </a:p>
          <a:p>
            <a:r>
              <a:rPr lang="en-US" sz="2200" dirty="0"/>
              <a:t>Lack research infrastructure, environment, training, </a:t>
            </a:r>
            <a:r>
              <a:rPr lang="en-US" sz="2200" dirty="0" err="1"/>
              <a:t>etc</a:t>
            </a:r>
            <a:r>
              <a:rPr lang="en-US" sz="2200" dirty="0"/>
              <a:t> to support clinician-scientist careers</a:t>
            </a:r>
          </a:p>
        </p:txBody>
      </p:sp>
    </p:spTree>
    <p:extLst>
      <p:ext uri="{BB962C8B-B14F-4D97-AF65-F5344CB8AC3E}">
        <p14:creationId xmlns:p14="http://schemas.microsoft.com/office/powerpoint/2010/main" val="164181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80633448-11A9-6964-75B2-2FACC316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AB54905D-283A-25BD-B66D-401D4A708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Structure of REACH Resource Centers</a:t>
            </a:r>
            <a:endParaRPr dirty="0">
              <a:solidFill>
                <a:srgbClr val="F2F2F2"/>
              </a:solidFill>
            </a:endParaRPr>
          </a:p>
        </p:txBody>
      </p: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C040E14F-F254-D2DE-3DE6-DA9F255D24EB}"/>
              </a:ext>
            </a:extLst>
          </p:cNvPr>
          <p:cNvGraphicFramePr>
            <a:graphicFrameLocks/>
          </p:cNvGraphicFramePr>
          <p:nvPr/>
        </p:nvGraphicFramePr>
        <p:xfrm>
          <a:off x="5493431" y="1427483"/>
          <a:ext cx="6193339" cy="483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E96BCE-F0F7-C86A-3350-98C660DEB479}"/>
              </a:ext>
            </a:extLst>
          </p:cNvPr>
          <p:cNvSpPr txBox="1"/>
          <p:nvPr/>
        </p:nvSpPr>
        <p:spPr>
          <a:xfrm>
            <a:off x="547391" y="1732056"/>
            <a:ext cx="5082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accent1"/>
                </a:solidFill>
              </a:rPr>
              <a:t>REACH </a:t>
            </a:r>
            <a:r>
              <a:rPr lang="en-US" sz="2400" i="1" u="sng" dirty="0">
                <a:solidFill>
                  <a:schemeClr val="accent1"/>
                </a:solidFill>
              </a:rPr>
              <a:t>Virtual</a:t>
            </a:r>
            <a:r>
              <a:rPr lang="en-US" sz="2400" u="sng" dirty="0">
                <a:solidFill>
                  <a:schemeClr val="accent1"/>
                </a:solidFill>
              </a:rPr>
              <a:t> Resource Center: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Scientific Hubs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Foster institutional partnerships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Support research </a:t>
            </a:r>
            <a:r>
              <a:rPr lang="en-US" sz="2400" u="sng" dirty="0">
                <a:solidFill>
                  <a:schemeClr val="accent1"/>
                </a:solidFill>
              </a:rPr>
              <a:t>activities</a:t>
            </a:r>
            <a:r>
              <a:rPr lang="en-US" sz="2400" dirty="0">
                <a:solidFill>
                  <a:schemeClr val="accent1"/>
                </a:solidFill>
              </a:rPr>
              <a:t> and research </a:t>
            </a:r>
            <a:r>
              <a:rPr lang="en-US" sz="2400" u="sng" dirty="0">
                <a:solidFill>
                  <a:schemeClr val="accent1"/>
                </a:solidFill>
              </a:rPr>
              <a:t>training</a:t>
            </a:r>
            <a:r>
              <a:rPr lang="en-US" sz="2400" dirty="0">
                <a:solidFill>
                  <a:schemeClr val="accent1"/>
                </a:solidFill>
              </a:rPr>
              <a:t> for faculty who work at accredited complementary and integrative health clinical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Provide resources for </a:t>
            </a:r>
            <a:r>
              <a:rPr lang="en-US" sz="2400" u="sng" dirty="0">
                <a:solidFill>
                  <a:schemeClr val="accent1"/>
                </a:solidFill>
              </a:rPr>
              <a:t>clinical research </a:t>
            </a:r>
            <a:r>
              <a:rPr lang="en-US" sz="2400" dirty="0">
                <a:solidFill>
                  <a:schemeClr val="accent1"/>
                </a:solidFill>
              </a:rPr>
              <a:t>aligned with NCCIH strategic priorities for </a:t>
            </a:r>
            <a:r>
              <a:rPr lang="en-US" sz="2400" u="sng" dirty="0">
                <a:solidFill>
                  <a:schemeClr val="accent1"/>
                </a:solidFill>
              </a:rPr>
              <a:t>symptom management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5ACB-0E50-0863-947D-104283E7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226C-CF6C-C915-F012-4704F144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REACH Resource Center Goals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2C4655-18E3-0C46-5F3A-6584C189B814}"/>
              </a:ext>
            </a:extLst>
          </p:cNvPr>
          <p:cNvSpPr txBox="1">
            <a:spLocks/>
          </p:cNvSpPr>
          <p:nvPr/>
        </p:nvSpPr>
        <p:spPr>
          <a:xfrm>
            <a:off x="4240404" y="693336"/>
            <a:ext cx="7581476" cy="5817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Improve the quality and quantity of </a:t>
            </a:r>
            <a:r>
              <a:rPr lang="en-US" sz="2700" dirty="0">
                <a:solidFill>
                  <a:schemeClr val="accent2"/>
                </a:solidFill>
              </a:rPr>
              <a:t>federal research grant applications </a:t>
            </a:r>
            <a:r>
              <a:rPr lang="en-US" sz="2700" dirty="0"/>
              <a:t>submitted by clinician scientist faculty at complementary and integrative health institutions</a:t>
            </a:r>
          </a:p>
          <a:p>
            <a:r>
              <a:rPr lang="en-US" sz="2700" dirty="0"/>
              <a:t>Aid the formation of </a:t>
            </a:r>
            <a:r>
              <a:rPr lang="en-US" sz="2700" dirty="0">
                <a:solidFill>
                  <a:schemeClr val="accent2"/>
                </a:solidFill>
              </a:rPr>
              <a:t>multi &amp; interdisciplinary partnerships</a:t>
            </a:r>
            <a:r>
              <a:rPr lang="en-US" sz="2700" dirty="0"/>
              <a:t> across partnering clinical institutions</a:t>
            </a:r>
          </a:p>
          <a:p>
            <a:r>
              <a:rPr lang="en-US" sz="2700" dirty="0"/>
              <a:t>Help to enhance the </a:t>
            </a:r>
            <a:r>
              <a:rPr lang="en-US" sz="2700" dirty="0">
                <a:solidFill>
                  <a:schemeClr val="accent2"/>
                </a:solidFill>
              </a:rPr>
              <a:t>research environment </a:t>
            </a:r>
            <a:r>
              <a:rPr lang="en-US" sz="2700" dirty="0"/>
              <a:t>at partnering clinical institutions to expose more students to research</a:t>
            </a:r>
          </a:p>
          <a:p>
            <a:r>
              <a:rPr lang="en-US" sz="2700" dirty="0"/>
              <a:t>Support a </a:t>
            </a:r>
            <a:r>
              <a:rPr lang="en-US" sz="2700" dirty="0">
                <a:solidFill>
                  <a:schemeClr val="accent2"/>
                </a:solidFill>
              </a:rPr>
              <a:t>pipeline for clinician scientists </a:t>
            </a:r>
            <a:r>
              <a:rPr lang="en-US" sz="2700" dirty="0"/>
              <a:t>to gain expertise in clinical science and pursue research careers at partnering clinical institutions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56310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2283-3F35-6810-461D-19D24A646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202A98-5231-53E4-0943-88FCC57B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Overview of the RAND REACH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46AF0-2B85-6E3B-0DA2-3A5C55A05F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Overview of RAND REACH Center members, staff, and services</a:t>
            </a:r>
          </a:p>
          <a:p>
            <a:r>
              <a:rPr lang="en-US" sz="3500" dirty="0"/>
              <a:t>Accomplishments over our first 19 months</a:t>
            </a:r>
          </a:p>
          <a:p>
            <a:endParaRPr lang="en-US" dirty="0"/>
          </a:p>
          <a:p>
            <a:r>
              <a:rPr lang="en-US" sz="2600" dirty="0"/>
              <a:t>Patricia M Herman</a:t>
            </a:r>
          </a:p>
        </p:txBody>
      </p:sp>
    </p:spTree>
    <p:extLst>
      <p:ext uri="{BB962C8B-B14F-4D97-AF65-F5344CB8AC3E}">
        <p14:creationId xmlns:p14="http://schemas.microsoft.com/office/powerpoint/2010/main" val="129923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83124-4834-93C9-D675-EC2E0D2FD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2848" r="17" b="1448"/>
          <a:stretch/>
        </p:blipFill>
        <p:spPr>
          <a:xfrm>
            <a:off x="1404594" y="1288665"/>
            <a:ext cx="9379670" cy="5569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 REACH Center Member Institutions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71188-6C22-C6C2-3E1D-08B0D04850A4}"/>
              </a:ext>
            </a:extLst>
          </p:cNvPr>
          <p:cNvSpPr txBox="1"/>
          <p:nvPr/>
        </p:nvSpPr>
        <p:spPr>
          <a:xfrm>
            <a:off x="341376" y="863480"/>
            <a:ext cx="1142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RAND REACH Center has 17 member institutions with 20 locations across the United States and Canada.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0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7196</TotalTime>
  <Words>2294</Words>
  <Application>Microsoft Office PowerPoint</Application>
  <PresentationFormat>Widescreen</PresentationFormat>
  <Paragraphs>460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Algerian</vt:lpstr>
      <vt:lpstr>Aptos</vt:lpstr>
      <vt:lpstr>Arial</vt:lpstr>
      <vt:lpstr>Calibri</vt:lpstr>
      <vt:lpstr>Century Gothic</vt:lpstr>
      <vt:lpstr>inherit</vt:lpstr>
      <vt:lpstr>Open Sans</vt:lpstr>
      <vt:lpstr>Wingdings</vt:lpstr>
      <vt:lpstr>Office Theme</vt:lpstr>
      <vt:lpstr>Leaders and Learners: </vt:lpstr>
      <vt:lpstr>Agenda</vt:lpstr>
      <vt:lpstr>Goals for the REsearch Across Complementary and Integrative Health Institutions (REACH) Virtual Resource Centers Program</vt:lpstr>
      <vt:lpstr>PowerPoint Presentation</vt:lpstr>
      <vt:lpstr>Rationale for REACH Resource Centers</vt:lpstr>
      <vt:lpstr>Structure of REACH Resource Centers</vt:lpstr>
      <vt:lpstr>REACH Resource Center Goals</vt:lpstr>
      <vt:lpstr>Overview of the RAND REACH Center</vt:lpstr>
      <vt:lpstr>RAND REACH Center Member Institutions</vt:lpstr>
      <vt:lpstr>RAND REACH Center Staff</vt:lpstr>
      <vt:lpstr>Overview of the Services Offered by the RAND REACH Center</vt:lpstr>
      <vt:lpstr>Highlights from the REACH Center Year 2 (at 19-month point)</vt:lpstr>
      <vt:lpstr>Highlights from the REACH Center Year 2 (at 19-month point)</vt:lpstr>
      <vt:lpstr>Overview of the RAND REACH Center</vt:lpstr>
      <vt:lpstr>The Research Idea process</vt:lpstr>
      <vt:lpstr>Idea Incubation</vt:lpstr>
      <vt:lpstr>Developing a Research Concept</vt:lpstr>
      <vt:lpstr>Proposal Support</vt:lpstr>
      <vt:lpstr>Mock Reviews</vt:lpstr>
      <vt:lpstr>RAND Pilot Research Grants</vt:lpstr>
      <vt:lpstr>Overview of the RAND REACH Center</vt:lpstr>
      <vt:lpstr>RAND REACH Scholars Program</vt:lpstr>
      <vt:lpstr>RAND REACH Scholars Program: How does this work?</vt:lpstr>
      <vt:lpstr>RAND REACH Scholars Program Components</vt:lpstr>
      <vt:lpstr>RAND REACH Scholars Program Components (Cont.)</vt:lpstr>
      <vt:lpstr>Current RAND REACH Scholars</vt:lpstr>
      <vt:lpstr>RAND REACH Center Member Perspectives</vt:lpstr>
      <vt:lpstr>Expertise to Advance a Research Project</vt:lpstr>
      <vt:lpstr>Benefits</vt:lpstr>
      <vt:lpstr>RAND REACH Center Member Perspectives</vt:lpstr>
      <vt:lpstr>Opening Doors and Mindsets</vt:lpstr>
      <vt:lpstr>Community</vt:lpstr>
      <vt:lpstr>Resources</vt:lpstr>
      <vt:lpstr>RAND REACH Center Member Perspectives</vt:lpstr>
      <vt:lpstr>Overview</vt:lpstr>
      <vt:lpstr>Online Yoga for Juvenile Idiopathic Arthritis: Stakeholder Survey and Protocol Development </vt:lpstr>
      <vt:lpstr>RAND REACH Grant Proposal Support</vt:lpstr>
      <vt:lpstr>Cross-Sectional Survey Analysis of Institutional Research Partnerships in Complementary and Integrative Health: Identifying Barriers and Facilitators</vt:lpstr>
      <vt:lpstr>PowerPoint Presentation</vt:lpstr>
      <vt:lpstr>Emergent Themes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Volcheck</dc:creator>
  <cp:lastModifiedBy>Patricia Herman</cp:lastModifiedBy>
  <cp:revision>84</cp:revision>
  <dcterms:created xsi:type="dcterms:W3CDTF">2022-05-20T15:17:30Z</dcterms:created>
  <dcterms:modified xsi:type="dcterms:W3CDTF">2025-02-28T01:07:46Z</dcterms:modified>
</cp:coreProperties>
</file>